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324" r:id="rId3"/>
    <p:sldId id="288" r:id="rId4"/>
    <p:sldId id="268" r:id="rId5"/>
    <p:sldId id="277" r:id="rId6"/>
    <p:sldId id="561" r:id="rId7"/>
    <p:sldId id="422" r:id="rId8"/>
    <p:sldId id="314" r:id="rId9"/>
    <p:sldId id="274" r:id="rId10"/>
    <p:sldId id="560" r:id="rId11"/>
    <p:sldId id="564" r:id="rId12"/>
    <p:sldId id="565" r:id="rId13"/>
    <p:sldId id="257"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78229"/>
  </p:normalViewPr>
  <p:slideViewPr>
    <p:cSldViewPr snapToGrid="0" snapToObjects="1">
      <p:cViewPr>
        <p:scale>
          <a:sx n="100" d="100"/>
          <a:sy n="100" d="100"/>
        </p:scale>
        <p:origin x="14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'délai de rendu des résultats '!$D$4</c:f>
              <c:strCache>
                <c:ptCount val="1"/>
                <c:pt idx="0">
                  <c:v>Tested People </c:v>
                </c:pt>
              </c:strCache>
            </c:strRef>
          </c:tx>
          <c:spPr>
            <a:ln w="28575" cap="rnd">
              <a:solidFill>
                <a:schemeClr val="accent1"/>
              </a:solidFill>
              <a:round/>
            </a:ln>
            <a:effectLst/>
          </c:spPr>
          <c:invertIfNegative val="0"/>
          <c:cat>
            <c:strRef>
              <c:f>'délai de rendu des résultats '!$C$5:$C$15</c:f>
              <c:strCache>
                <c:ptCount val="11"/>
                <c:pt idx="0">
                  <c:v>Bénin </c:v>
                </c:pt>
                <c:pt idx="1">
                  <c:v>Cote d'Ivoire</c:v>
                </c:pt>
                <c:pt idx="2">
                  <c:v>Ghana </c:v>
                </c:pt>
                <c:pt idx="3">
                  <c:v>Gambie </c:v>
                </c:pt>
                <c:pt idx="4">
                  <c:v>Guinée Conakry </c:v>
                </c:pt>
                <c:pt idx="5">
                  <c:v>Guinée Bissau</c:v>
                </c:pt>
                <c:pt idx="6">
                  <c:v>Libéria </c:v>
                </c:pt>
                <c:pt idx="7">
                  <c:v>Sierra Leone </c:v>
                </c:pt>
                <c:pt idx="8">
                  <c:v>Mali </c:v>
                </c:pt>
                <c:pt idx="9">
                  <c:v>Sénégal </c:v>
                </c:pt>
                <c:pt idx="10">
                  <c:v>Togo </c:v>
                </c:pt>
              </c:strCache>
            </c:strRef>
          </c:cat>
          <c:val>
            <c:numRef>
              <c:f>'délai de rendu des résultats '!$D$5:$D$15</c:f>
              <c:numCache>
                <c:formatCode>#,##0</c:formatCode>
                <c:ptCount val="11"/>
                <c:pt idx="0" formatCode="General">
                  <c:v>423</c:v>
                </c:pt>
                <c:pt idx="1">
                  <c:v>3108</c:v>
                </c:pt>
                <c:pt idx="2" formatCode="General">
                  <c:v>923</c:v>
                </c:pt>
                <c:pt idx="4" formatCode="General">
                  <c:v>120</c:v>
                </c:pt>
                <c:pt idx="6" formatCode="General">
                  <c:v>189</c:v>
                </c:pt>
                <c:pt idx="7">
                  <c:v>1235</c:v>
                </c:pt>
                <c:pt idx="8" formatCode="General">
                  <c:v>230</c:v>
                </c:pt>
                <c:pt idx="9">
                  <c:v>2598</c:v>
                </c:pt>
                <c:pt idx="10">
                  <c:v>269</c:v>
                </c:pt>
              </c:numCache>
            </c:numRef>
          </c:val>
          <c:extLst>
            <c:ext xmlns:c16="http://schemas.microsoft.com/office/drawing/2014/chart" uri="{C3380CC4-5D6E-409C-BE32-E72D297353CC}">
              <c16:uniqueId val="{00000000-DACF-7E44-84EB-17DDDB820639}"/>
            </c:ext>
          </c:extLst>
        </c:ser>
        <c:ser>
          <c:idx val="1"/>
          <c:order val="1"/>
          <c:tx>
            <c:strRef>
              <c:f>'délai de rendu des résultats '!$E$4</c:f>
              <c:strCache>
                <c:ptCount val="1"/>
                <c:pt idx="0">
                  <c:v>Viral Load Test Results within two weeks </c:v>
                </c:pt>
              </c:strCache>
            </c:strRef>
          </c:tx>
          <c:spPr>
            <a:ln w="28575" cap="rnd">
              <a:solidFill>
                <a:schemeClr val="accent2"/>
              </a:solidFill>
              <a:round/>
            </a:ln>
            <a:effectLst/>
          </c:spPr>
          <c:invertIfNegative val="0"/>
          <c:cat>
            <c:strRef>
              <c:f>'délai de rendu des résultats '!$C$5:$C$15</c:f>
              <c:strCache>
                <c:ptCount val="11"/>
                <c:pt idx="0">
                  <c:v>Bénin </c:v>
                </c:pt>
                <c:pt idx="1">
                  <c:v>Cote d'Ivoire</c:v>
                </c:pt>
                <c:pt idx="2">
                  <c:v>Ghana </c:v>
                </c:pt>
                <c:pt idx="3">
                  <c:v>Gambie </c:v>
                </c:pt>
                <c:pt idx="4">
                  <c:v>Guinée Conakry </c:v>
                </c:pt>
                <c:pt idx="5">
                  <c:v>Guinée Bissau</c:v>
                </c:pt>
                <c:pt idx="6">
                  <c:v>Libéria </c:v>
                </c:pt>
                <c:pt idx="7">
                  <c:v>Sierra Leone </c:v>
                </c:pt>
                <c:pt idx="8">
                  <c:v>Mali </c:v>
                </c:pt>
                <c:pt idx="9">
                  <c:v>Sénégal </c:v>
                </c:pt>
                <c:pt idx="10">
                  <c:v>Togo </c:v>
                </c:pt>
              </c:strCache>
            </c:strRef>
          </c:cat>
          <c:val>
            <c:numRef>
              <c:f>'délai de rendu des résultats '!$E$5:$E$15</c:f>
              <c:numCache>
                <c:formatCode>#,##0</c:formatCode>
                <c:ptCount val="11"/>
                <c:pt idx="0" formatCode="General">
                  <c:v>36</c:v>
                </c:pt>
                <c:pt idx="1">
                  <c:v>755</c:v>
                </c:pt>
                <c:pt idx="2" formatCode="General">
                  <c:v>123</c:v>
                </c:pt>
                <c:pt idx="4" formatCode="General">
                  <c:v>39</c:v>
                </c:pt>
                <c:pt idx="6" formatCode="General">
                  <c:v>29</c:v>
                </c:pt>
                <c:pt idx="7">
                  <c:v>789</c:v>
                </c:pt>
                <c:pt idx="9">
                  <c:v>985</c:v>
                </c:pt>
                <c:pt idx="10">
                  <c:v>156</c:v>
                </c:pt>
              </c:numCache>
            </c:numRef>
          </c:val>
          <c:extLst>
            <c:ext xmlns:c16="http://schemas.microsoft.com/office/drawing/2014/chart" uri="{C3380CC4-5D6E-409C-BE32-E72D297353CC}">
              <c16:uniqueId val="{00000001-DACF-7E44-84EB-17DDDB820639}"/>
            </c:ext>
          </c:extLst>
        </c:ser>
        <c:dLbls>
          <c:showLegendKey val="0"/>
          <c:showVal val="0"/>
          <c:showCatName val="0"/>
          <c:showSerName val="0"/>
          <c:showPercent val="0"/>
          <c:showBubbleSize val="0"/>
        </c:dLbls>
        <c:gapWidth val="150"/>
        <c:axId val="529463768"/>
        <c:axId val="529460240"/>
      </c:barChart>
      <c:catAx>
        <c:axId val="52946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460240"/>
        <c:crosses val="autoZero"/>
        <c:auto val="1"/>
        <c:lblAlgn val="ctr"/>
        <c:lblOffset val="100"/>
        <c:noMultiLvlLbl val="0"/>
      </c:catAx>
      <c:valAx>
        <c:axId val="52946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9463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DAA87-AEB9-484B-819B-02719F938C91}" type="datetimeFigureOut">
              <a:rPr lang="en-US" smtClean="0"/>
              <a:t>7/24/18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8273D-7898-664B-8044-B845C0E750C7}" type="slidenum">
              <a:rPr lang="en-US" smtClean="0"/>
              <a:t>‹#›</a:t>
            </a:fld>
            <a:endParaRPr lang="en-US"/>
          </a:p>
        </p:txBody>
      </p:sp>
    </p:spTree>
    <p:extLst>
      <p:ext uri="{BB962C8B-B14F-4D97-AF65-F5344CB8AC3E}">
        <p14:creationId xmlns:p14="http://schemas.microsoft.com/office/powerpoint/2010/main" val="141376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3CF26B-1A81-D548-91E4-40AD66AE8810}" type="slidenum">
              <a:rPr lang="en-US" smtClean="0"/>
              <a:t>2</a:t>
            </a:fld>
            <a:endParaRPr lang="en-US"/>
          </a:p>
        </p:txBody>
      </p:sp>
    </p:spTree>
    <p:extLst>
      <p:ext uri="{BB962C8B-B14F-4D97-AF65-F5344CB8AC3E}">
        <p14:creationId xmlns:p14="http://schemas.microsoft.com/office/powerpoint/2010/main" val="126121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develop a more</a:t>
            </a:r>
            <a:r>
              <a:rPr lang="en-US" baseline="0" dirty="0"/>
              <a:t> nuanced understanding</a:t>
            </a:r>
            <a:endParaRPr lang="en-US" dirty="0"/>
          </a:p>
        </p:txBody>
      </p:sp>
      <p:sp>
        <p:nvSpPr>
          <p:cNvPr id="4" name="Slide Number Placeholder 3"/>
          <p:cNvSpPr>
            <a:spLocks noGrp="1"/>
          </p:cNvSpPr>
          <p:nvPr>
            <p:ph type="sldNum" sz="quarter" idx="10"/>
          </p:nvPr>
        </p:nvSpPr>
        <p:spPr/>
        <p:txBody>
          <a:bodyPr/>
          <a:lstStyle/>
          <a:p>
            <a:fld id="{7604ADC9-0F21-BE45-AF5B-430370A49C80}" type="slidenum">
              <a:rPr lang="en-US" smtClean="0"/>
              <a:t>3</a:t>
            </a:fld>
            <a:endParaRPr lang="en-US"/>
          </a:p>
        </p:txBody>
      </p:sp>
    </p:spTree>
    <p:extLst>
      <p:ext uri="{BB962C8B-B14F-4D97-AF65-F5344CB8AC3E}">
        <p14:creationId xmlns:p14="http://schemas.microsoft.com/office/powerpoint/2010/main" val="54796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a:buNone/>
            </a:pPr>
            <a:r>
              <a:rPr lang="en-US" noProof="0" dirty="0">
                <a:sym typeface="Wingdings" pitchFamily="2" charset="2"/>
              </a:rPr>
              <a:t>We’re working in 7 regions where ITPC has a strong presence. The selection criteria to participate in the survey included only HIV+ adults (18+) diagnosed more than three months before the survey.  </a:t>
            </a:r>
          </a:p>
          <a:p>
            <a:pPr marL="0" marR="0" lvl="0" indent="0" algn="l" defTabSz="914400" rtl="0" eaLnBrk="1" fontAlgn="auto" latinLnBrk="0" hangingPunct="1">
              <a:lnSpc>
                <a:spcPct val="100000"/>
              </a:lnSpc>
              <a:spcBef>
                <a:spcPts val="0"/>
              </a:spcBef>
              <a:spcAft>
                <a:spcPts val="0"/>
              </a:spcAft>
              <a:buClrTx/>
              <a:buSzTx/>
              <a:buFont typeface="Wingdings"/>
              <a:buChar char="è"/>
              <a:tabLst/>
              <a:defRPr/>
            </a:pPr>
            <a:r>
              <a:rPr lang="en-US" baseline="0" noProof="0" dirty="0">
                <a:sym typeface="Wingdings" pitchFamily="2" charset="2"/>
              </a:rPr>
              <a:t>The sample for this intermediary report 1184 individuals from different countries depending on the status of data collection. Countries that have not started, it’s mainly due to long and cumbersome IRB processes. Honduras, Ukraine, Kyrgyzstan, Vietnam and Zimbabwe are more highly represented. </a:t>
            </a:r>
            <a:endParaRPr lang="en-US" noProof="0" dirty="0"/>
          </a:p>
        </p:txBody>
      </p:sp>
      <p:sp>
        <p:nvSpPr>
          <p:cNvPr id="4" name="Slide Number Placeholder 3"/>
          <p:cNvSpPr>
            <a:spLocks noGrp="1"/>
          </p:cNvSpPr>
          <p:nvPr>
            <p:ph type="sldNum" sz="quarter" idx="10"/>
          </p:nvPr>
        </p:nvSpPr>
        <p:spPr/>
        <p:txBody>
          <a:bodyPr/>
          <a:lstStyle/>
          <a:p>
            <a:fld id="{4994F7AF-448C-4EE9-80D8-E8EAB8E581F1}" type="slidenum">
              <a:rPr lang="en-US" smtClean="0"/>
              <a:pPr/>
              <a:t>4</a:t>
            </a:fld>
            <a:endParaRPr lang="en-US"/>
          </a:p>
        </p:txBody>
      </p:sp>
    </p:spTree>
    <p:extLst>
      <p:ext uri="{BB962C8B-B14F-4D97-AF65-F5344CB8AC3E}">
        <p14:creationId xmlns:p14="http://schemas.microsoft.com/office/powerpoint/2010/main" val="3205020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Where we see more gaps is in timely access to HIV services.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noProof="0" dirty="0"/>
              <a:t>A</a:t>
            </a:r>
            <a:r>
              <a:rPr lang="en-US" sz="1200" kern="1200" dirty="0">
                <a:solidFill>
                  <a:schemeClr val="tx1"/>
                </a:solidFill>
                <a:effectLst/>
                <a:latin typeface="+mn-lt"/>
                <a:ea typeface="+mn-ea"/>
                <a:cs typeface="+mn-cs"/>
              </a:rPr>
              <a:t> large part of our sample was diagnosed at a late stage of the disease. 31% were diagnosed with a CD4 count below 200.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419" sz="1200" kern="1200" dirty="0" err="1">
                <a:solidFill>
                  <a:schemeClr val="tx1"/>
                </a:solidFill>
                <a:effectLst/>
                <a:latin typeface="+mn-lt"/>
                <a:ea typeface="+mn-ea"/>
                <a:cs typeface="+mn-cs"/>
              </a:rPr>
              <a:t>One</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fourth</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of</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our</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sample</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did</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not</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have</a:t>
            </a:r>
            <a:r>
              <a:rPr lang="es-419" sz="1200" kern="1200" dirty="0">
                <a:solidFill>
                  <a:schemeClr val="tx1"/>
                </a:solidFill>
                <a:effectLst/>
                <a:latin typeface="+mn-lt"/>
                <a:ea typeface="+mn-ea"/>
                <a:cs typeface="+mn-cs"/>
              </a:rPr>
              <a:t> </a:t>
            </a:r>
            <a:r>
              <a:rPr lang="es-419" sz="1200" kern="1200" dirty="0" err="1">
                <a:solidFill>
                  <a:schemeClr val="tx1"/>
                </a:solidFill>
                <a:effectLst/>
                <a:latin typeface="+mn-lt"/>
                <a:ea typeface="+mn-ea"/>
                <a:cs typeface="+mn-cs"/>
              </a:rPr>
              <a:t>timely</a:t>
            </a:r>
            <a:r>
              <a:rPr lang="es-419" sz="1200" kern="1200" dirty="0">
                <a:solidFill>
                  <a:schemeClr val="tx1"/>
                </a:solidFill>
                <a:effectLst/>
                <a:latin typeface="+mn-lt"/>
                <a:ea typeface="+mn-ea"/>
                <a:cs typeface="+mn-cs"/>
              </a:rPr>
              <a:t> Access </a:t>
            </a:r>
            <a:r>
              <a:rPr lang="es-419" sz="1200" kern="1200" dirty="0" err="1">
                <a:solidFill>
                  <a:schemeClr val="tx1"/>
                </a:solidFill>
                <a:effectLst/>
                <a:latin typeface="+mn-lt"/>
                <a:ea typeface="+mn-ea"/>
                <a:cs typeface="+mn-cs"/>
              </a:rPr>
              <a:t>to</a:t>
            </a:r>
            <a:r>
              <a:rPr lang="es-419" sz="1200" kern="1200" dirty="0">
                <a:solidFill>
                  <a:schemeClr val="tx1"/>
                </a:solidFill>
                <a:effectLst/>
                <a:latin typeface="+mn-lt"/>
                <a:ea typeface="+mn-ea"/>
                <a:cs typeface="+mn-cs"/>
              </a:rPr>
              <a:t> a </a:t>
            </a:r>
            <a:r>
              <a:rPr lang="es-419" sz="1200" kern="1200" dirty="0" err="1">
                <a:solidFill>
                  <a:schemeClr val="tx1"/>
                </a:solidFill>
                <a:effectLst/>
                <a:latin typeface="+mn-lt"/>
                <a:ea typeface="+mn-ea"/>
                <a:cs typeface="+mn-cs"/>
              </a:rPr>
              <a:t>first</a:t>
            </a:r>
            <a:r>
              <a:rPr lang="es-419" sz="1200" kern="1200" dirty="0">
                <a:solidFill>
                  <a:schemeClr val="tx1"/>
                </a:solidFill>
                <a:effectLst/>
                <a:latin typeface="+mn-lt"/>
                <a:ea typeface="+mn-ea"/>
                <a:cs typeface="+mn-cs"/>
              </a:rPr>
              <a:t> HIV </a:t>
            </a:r>
            <a:r>
              <a:rPr lang="es-419" sz="1200" kern="1200" dirty="0" err="1">
                <a:solidFill>
                  <a:schemeClr val="tx1"/>
                </a:solidFill>
                <a:effectLst/>
                <a:latin typeface="+mn-lt"/>
                <a:ea typeface="+mn-ea"/>
                <a:cs typeface="+mn-cs"/>
              </a:rPr>
              <a:t>visit</a:t>
            </a:r>
            <a:r>
              <a:rPr lang="es-419" sz="1200" kern="1200" dirty="0">
                <a:solidFill>
                  <a:schemeClr val="tx1"/>
                </a:solidFill>
                <a:effectLst/>
                <a:latin typeface="+mn-lt"/>
                <a:ea typeface="+mn-ea"/>
                <a:cs typeface="+mn-cs"/>
              </a:rPr>
              <a:t> after diagnosis.</a:t>
            </a: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The number of people accessing their first viral load within 6 months following ART initiation was particularly low (34%).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16% of individuals reported poor ART adherence.</a:t>
            </a:r>
          </a:p>
          <a:p>
            <a:endParaRPr lang="en-US" noProof="0" dirty="0"/>
          </a:p>
        </p:txBody>
      </p:sp>
      <p:sp>
        <p:nvSpPr>
          <p:cNvPr id="4" name="Slide Number Placeholder 3"/>
          <p:cNvSpPr>
            <a:spLocks noGrp="1"/>
          </p:cNvSpPr>
          <p:nvPr>
            <p:ph type="sldNum" sz="quarter" idx="10"/>
          </p:nvPr>
        </p:nvSpPr>
        <p:spPr/>
        <p:txBody>
          <a:bodyPr/>
          <a:lstStyle/>
          <a:p>
            <a:fld id="{CC42383F-4BF1-4EBB-BC34-7104BE184231}" type="slidenum">
              <a:rPr lang="en-US" smtClean="0"/>
              <a:t>5</a:t>
            </a:fld>
            <a:endParaRPr lang="en-US"/>
          </a:p>
        </p:txBody>
      </p:sp>
    </p:spTree>
    <p:extLst>
      <p:ext uri="{BB962C8B-B14F-4D97-AF65-F5344CB8AC3E}">
        <p14:creationId xmlns:p14="http://schemas.microsoft.com/office/powerpoint/2010/main" val="98749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CB9E-6EAD-3943-A23D-8FBAC8A8AA1E}" type="slidenum">
              <a:rPr lang="en-US" smtClean="0"/>
              <a:t>7</a:t>
            </a:fld>
            <a:endParaRPr lang="en-US"/>
          </a:p>
        </p:txBody>
      </p:sp>
    </p:spTree>
    <p:extLst>
      <p:ext uri="{BB962C8B-B14F-4D97-AF65-F5344CB8AC3E}">
        <p14:creationId xmlns:p14="http://schemas.microsoft.com/office/powerpoint/2010/main" val="183183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Countries without a written government policy calling for RVL testing: 1. Cameroon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 Swaziland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3. Uganda </a:t>
            </a:r>
            <a:endParaRPr lang="en-US" dirty="0"/>
          </a:p>
          <a:p>
            <a:r>
              <a:rPr lang="en-US" sz="1200" kern="1200" dirty="0">
                <a:solidFill>
                  <a:schemeClr val="tx1"/>
                </a:solidFill>
                <a:effectLst/>
                <a:latin typeface="+mn-lt"/>
                <a:ea typeface="+mn-ea"/>
                <a:cs typeface="+mn-cs"/>
              </a:rPr>
              <a:t>4. Zimbabwe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a:t>
            </a:r>
            <a:r>
              <a:rPr lang="en-US" sz="1200" kern="1200" baseline="0" dirty="0">
                <a:solidFill>
                  <a:schemeClr val="tx1"/>
                </a:solidFill>
                <a:effectLst/>
                <a:latin typeface="+mn-lt"/>
                <a:ea typeface="+mn-ea"/>
                <a:cs typeface="+mn-cs"/>
              </a:rPr>
              <a:t> routine in Kenya it’s 35 USD at minimum for someone to get the test where it not free…</a:t>
            </a:r>
            <a:endParaRPr lang="en-US" dirty="0"/>
          </a:p>
          <a:p>
            <a:endParaRPr lang="en-US" dirty="0"/>
          </a:p>
        </p:txBody>
      </p:sp>
      <p:sp>
        <p:nvSpPr>
          <p:cNvPr id="4" name="Slide Number Placeholder 3"/>
          <p:cNvSpPr>
            <a:spLocks noGrp="1"/>
          </p:cNvSpPr>
          <p:nvPr>
            <p:ph type="sldNum" sz="quarter" idx="10"/>
          </p:nvPr>
        </p:nvSpPr>
        <p:spPr/>
        <p:txBody>
          <a:bodyPr/>
          <a:lstStyle/>
          <a:p>
            <a:fld id="{99285FD1-9CFA-6A49-8C9C-F0A2164C5926}" type="slidenum">
              <a:rPr lang="en-US" smtClean="0"/>
              <a:t>8</a:t>
            </a:fld>
            <a:endParaRPr lang="en-US"/>
          </a:p>
        </p:txBody>
      </p:sp>
    </p:spTree>
    <p:extLst>
      <p:ext uri="{BB962C8B-B14F-4D97-AF65-F5344CB8AC3E}">
        <p14:creationId xmlns:p14="http://schemas.microsoft.com/office/powerpoint/2010/main" val="2107400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TREATMENT EDUCATION POINT: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In a room of 15 key population HIV treatment activists, 1 (a medical doctor) knew what a viral load test was and the difference between a VL and CD4 test.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a:t>What do results</a:t>
            </a:r>
            <a:r>
              <a:rPr lang="en-US" baseline="0" dirty="0"/>
              <a:t> mean? </a:t>
            </a:r>
            <a:r>
              <a:rPr lang="en-US" sz="1200" kern="1200" dirty="0">
                <a:solidFill>
                  <a:schemeClr val="tx1"/>
                </a:solidFill>
                <a:latin typeface="+mn-lt"/>
                <a:ea typeface="+mn-ea"/>
                <a:cs typeface="+mn-cs"/>
              </a:rPr>
              <a:t>CAN I TRANSMIT HIV IF I HAVE AN UNDETECTABLE VIRAL LOAD? </a:t>
            </a:r>
            <a:r>
              <a:rPr lang="en-US" baseline="0" dirty="0"/>
              <a:t>Adherence clubs, peer support, buddy systems. I am quite eager to hear from MSF reports about their experiences with lay counselors</a:t>
            </a:r>
            <a:endParaRPr lang="en-US" sz="1200" kern="1200" dirty="0">
              <a:solidFill>
                <a:schemeClr val="tx1"/>
              </a:solidFill>
              <a:latin typeface="+mn-lt"/>
              <a:ea typeface="+mn-ea"/>
              <a:cs typeface="+mn-cs"/>
            </a:endParaRPr>
          </a:p>
          <a:p>
            <a:endParaRPr lang="en-US" dirty="0"/>
          </a:p>
          <a:p>
            <a:r>
              <a:rPr lang="en-US" dirty="0"/>
              <a:t>Our communities report some very incredible stories…ranging from people living with HIV</a:t>
            </a:r>
            <a:r>
              <a:rPr lang="en-US" baseline="0" dirty="0"/>
              <a:t> who (WHEN FINALLY ARE EDUCATED ABOUT VL testing and ASK FOR IT) are turned back from VL test due to lack of staff, reagents, or inability to pay. </a:t>
            </a:r>
            <a:r>
              <a:rPr lang="en-US" dirty="0"/>
              <a:t>Last story</a:t>
            </a:r>
            <a:r>
              <a:rPr lang="en-US" baseline="0" dirty="0"/>
              <a:t> - y</a:t>
            </a:r>
            <a:r>
              <a:rPr lang="en-US" dirty="0"/>
              <a:t>oung woman</a:t>
            </a:r>
            <a:r>
              <a:rPr lang="en-US" baseline="0" dirty="0"/>
              <a:t> who heard about the importance of VL from a peer support group organization that ITPC works with in Uganda. Really quite sick. Travelled from her village to clinic, requested a test, paid for it, gave blood but don’t know what the results were, travelled back 2 times to collect but there were issues with the central lab getting results back to the clinic. Never went back. They are considering here a loss to follow up case now…can’t find her!!</a:t>
            </a:r>
          </a:p>
          <a:p>
            <a:endParaRPr lang="en-US" baseline="0" dirty="0"/>
          </a:p>
          <a:p>
            <a:r>
              <a:rPr lang="en-US" baseline="0" dirty="0"/>
              <a:t>So here we have people who are tested, initiated treatment, with enough support to get them to understand their treatment and need for monitoring… and we have a opportunity to intervene at a facility based level and provide a VL test, but the system is broken…this is heartbreaking</a:t>
            </a:r>
          </a:p>
          <a:p>
            <a:endParaRPr lang="en-US" baseline="0" dirty="0"/>
          </a:p>
        </p:txBody>
      </p:sp>
      <p:sp>
        <p:nvSpPr>
          <p:cNvPr id="4" name="Slide Number Placeholder 3"/>
          <p:cNvSpPr>
            <a:spLocks noGrp="1"/>
          </p:cNvSpPr>
          <p:nvPr>
            <p:ph type="sldNum" sz="quarter" idx="10"/>
          </p:nvPr>
        </p:nvSpPr>
        <p:spPr/>
        <p:txBody>
          <a:bodyPr/>
          <a:lstStyle/>
          <a:p>
            <a:fld id="{99285FD1-9CFA-6A49-8C9C-F0A2164C5926}" type="slidenum">
              <a:rPr lang="en-US" smtClean="0"/>
              <a:t>9</a:t>
            </a:fld>
            <a:endParaRPr lang="en-US"/>
          </a:p>
        </p:txBody>
      </p:sp>
    </p:spTree>
    <p:extLst>
      <p:ext uri="{BB962C8B-B14F-4D97-AF65-F5344CB8AC3E}">
        <p14:creationId xmlns:p14="http://schemas.microsoft.com/office/powerpoint/2010/main" val="3126826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70366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19659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59642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8BB2FC-0E63-3F4E-A345-7942917D399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08200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BB2FC-0E63-3F4E-A345-7942917D3992}" type="datetimeFigureOut">
              <a:rPr lang="en-US" smtClean="0"/>
              <a:t>7/24/18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3472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8BB2FC-0E63-3F4E-A345-7942917D399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37453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8BB2FC-0E63-3F4E-A345-7942917D3992}" type="datetimeFigureOut">
              <a:rPr lang="en-US" smtClean="0"/>
              <a:t>7/24/18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3937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8BB2FC-0E63-3F4E-A345-7942917D3992}" type="datetimeFigureOut">
              <a:rPr lang="en-US" smtClean="0"/>
              <a:t>7/24/18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605132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BB2FC-0E63-3F4E-A345-7942917D3992}" type="datetimeFigureOut">
              <a:rPr lang="en-US" smtClean="0"/>
              <a:t>7/24/18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23884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BB2FC-0E63-3F4E-A345-7942917D399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179025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8BB2FC-0E63-3F4E-A345-7942917D3992}" type="datetimeFigureOut">
              <a:rPr lang="en-US" smtClean="0"/>
              <a:t>7/24/18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225AF-5AFF-EF44-B04D-F3DB1EC17F77}" type="slidenum">
              <a:rPr lang="en-US" smtClean="0"/>
              <a:t>‹#›</a:t>
            </a:fld>
            <a:endParaRPr lang="en-US"/>
          </a:p>
        </p:txBody>
      </p:sp>
    </p:spTree>
    <p:extLst>
      <p:ext uri="{BB962C8B-B14F-4D97-AF65-F5344CB8AC3E}">
        <p14:creationId xmlns:p14="http://schemas.microsoft.com/office/powerpoint/2010/main" val="339286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BB2FC-0E63-3F4E-A345-7942917D3992}" type="datetimeFigureOut">
              <a:rPr lang="en-US" smtClean="0"/>
              <a:t>7/24/18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225AF-5AFF-EF44-B04D-F3DB1EC17F77}" type="slidenum">
              <a:rPr lang="en-US" smtClean="0"/>
              <a:t>‹#›</a:t>
            </a:fld>
            <a:endParaRPr lang="en-US"/>
          </a:p>
        </p:txBody>
      </p:sp>
    </p:spTree>
    <p:extLst>
      <p:ext uri="{BB962C8B-B14F-4D97-AF65-F5344CB8AC3E}">
        <p14:creationId xmlns:p14="http://schemas.microsoft.com/office/powerpoint/2010/main" val="252933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D70D-FA94-8F40-804D-CCD598DE2D0B}"/>
              </a:ext>
            </a:extLst>
          </p:cNvPr>
          <p:cNvSpPr>
            <a:spLocks noGrp="1"/>
          </p:cNvSpPr>
          <p:nvPr>
            <p:ph type="ctrTitle"/>
          </p:nvPr>
        </p:nvSpPr>
        <p:spPr>
          <a:xfrm>
            <a:off x="685800" y="1122363"/>
            <a:ext cx="7772400" cy="1884073"/>
          </a:xfrm>
        </p:spPr>
        <p:txBody>
          <a:bodyPr/>
          <a:lstStyle/>
          <a:p>
            <a:r>
              <a:rPr lang="en-US" dirty="0">
                <a:solidFill>
                  <a:schemeClr val="bg1"/>
                </a:solidFill>
              </a:rPr>
              <a:t>Is this still a debate?</a:t>
            </a:r>
          </a:p>
        </p:txBody>
      </p:sp>
      <p:sp>
        <p:nvSpPr>
          <p:cNvPr id="3" name="Subtitle 2">
            <a:extLst>
              <a:ext uri="{FF2B5EF4-FFF2-40B4-BE49-F238E27FC236}">
                <a16:creationId xmlns:a16="http://schemas.microsoft.com/office/drawing/2014/main" id="{3537808B-8ADF-0045-86A8-9018B7E1EFCB}"/>
              </a:ext>
            </a:extLst>
          </p:cNvPr>
          <p:cNvSpPr>
            <a:spLocks noGrp="1"/>
          </p:cNvSpPr>
          <p:nvPr>
            <p:ph type="subTitle" idx="1"/>
          </p:nvPr>
        </p:nvSpPr>
        <p:spPr>
          <a:xfrm>
            <a:off x="1143000" y="4710401"/>
            <a:ext cx="6858000" cy="1655762"/>
          </a:xfrm>
        </p:spPr>
        <p:txBody>
          <a:bodyPr>
            <a:normAutofit/>
          </a:bodyPr>
          <a:lstStyle/>
          <a:p>
            <a:r>
              <a:rPr lang="en-US" dirty="0">
                <a:solidFill>
                  <a:schemeClr val="bg1"/>
                </a:solidFill>
              </a:rPr>
              <a:t>Solange Baptiste</a:t>
            </a:r>
          </a:p>
          <a:p>
            <a:r>
              <a:rPr lang="en-US" sz="1800" dirty="0">
                <a:solidFill>
                  <a:schemeClr val="bg1"/>
                </a:solidFill>
              </a:rPr>
              <a:t>July 25, 2018</a:t>
            </a:r>
          </a:p>
          <a:p>
            <a:r>
              <a:rPr lang="en-US" sz="1800" dirty="0">
                <a:solidFill>
                  <a:schemeClr val="bg1"/>
                </a:solidFill>
              </a:rPr>
              <a:t>Executive Director</a:t>
            </a:r>
          </a:p>
          <a:p>
            <a:r>
              <a:rPr lang="en-US" sz="1800" dirty="0">
                <a:solidFill>
                  <a:schemeClr val="bg1"/>
                </a:solidFill>
              </a:rPr>
              <a:t>International Treatment Preparedness Coalition</a:t>
            </a:r>
          </a:p>
          <a:p>
            <a:endParaRPr lang="en-US" dirty="0">
              <a:solidFill>
                <a:schemeClr val="bg1"/>
              </a:solidFill>
            </a:endParaRPr>
          </a:p>
        </p:txBody>
      </p:sp>
    </p:spTree>
    <p:extLst>
      <p:ext uri="{BB962C8B-B14F-4D97-AF65-F5344CB8AC3E}">
        <p14:creationId xmlns:p14="http://schemas.microsoft.com/office/powerpoint/2010/main" val="396221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7D3ED-F3CC-A042-A081-E3E0B7D28308}"/>
              </a:ext>
            </a:extLst>
          </p:cNvPr>
          <p:cNvSpPr>
            <a:spLocks noGrp="1"/>
          </p:cNvSpPr>
          <p:nvPr>
            <p:ph idx="1"/>
          </p:nvPr>
        </p:nvSpPr>
        <p:spPr>
          <a:xfrm>
            <a:off x="228600" y="1651000"/>
            <a:ext cx="8458200" cy="3873500"/>
          </a:xfrm>
        </p:spPr>
        <p:txBody>
          <a:bodyPr>
            <a:noAutofit/>
          </a:bodyPr>
          <a:lstStyle/>
          <a:p>
            <a:r>
              <a:rPr lang="en-US" sz="2500" dirty="0">
                <a:latin typeface="Cambria" panose="02040503050406030204" pitchFamily="18" charset="0"/>
              </a:rPr>
              <a:t>Access </a:t>
            </a:r>
            <a:r>
              <a:rPr lang="en-US" sz="2500" b="1" dirty="0">
                <a:latin typeface="Cambria" panose="02040503050406030204" pitchFamily="18" charset="0"/>
              </a:rPr>
              <a:t>still largely concentrated in major urban centers</a:t>
            </a:r>
            <a:r>
              <a:rPr lang="en-US" sz="2500" dirty="0">
                <a:latin typeface="Cambria" panose="02040503050406030204" pitchFamily="18" charset="0"/>
              </a:rPr>
              <a:t>, with patients facing </a:t>
            </a:r>
            <a:r>
              <a:rPr lang="en-US" sz="2500" b="1" dirty="0">
                <a:latin typeface="Cambria" panose="02040503050406030204" pitchFamily="18" charset="0"/>
              </a:rPr>
              <a:t>long delays </a:t>
            </a:r>
            <a:r>
              <a:rPr lang="en-US" sz="2500" dirty="0">
                <a:latin typeface="Cambria" panose="02040503050406030204" pitchFamily="18" charset="0"/>
              </a:rPr>
              <a:t>in obtaining results</a:t>
            </a:r>
          </a:p>
          <a:p>
            <a:r>
              <a:rPr lang="en-US" sz="2500" dirty="0">
                <a:latin typeface="Cambria" panose="02040503050406030204" pitchFamily="18" charset="0"/>
              </a:rPr>
              <a:t>Communities </a:t>
            </a:r>
            <a:r>
              <a:rPr lang="en-US" sz="2500" b="1" dirty="0">
                <a:latin typeface="Cambria" panose="02040503050406030204" pitchFamily="18" charset="0"/>
              </a:rPr>
              <a:t>need more machines </a:t>
            </a:r>
            <a:r>
              <a:rPr lang="en-US" sz="2500" dirty="0">
                <a:latin typeface="Cambria" panose="02040503050406030204" pitchFamily="18" charset="0"/>
              </a:rPr>
              <a:t>and in </a:t>
            </a:r>
            <a:r>
              <a:rPr lang="en-US" sz="2500" b="1" dirty="0">
                <a:latin typeface="Cambria" panose="02040503050406030204" pitchFamily="18" charset="0"/>
              </a:rPr>
              <a:t>non-urban centers for communities </a:t>
            </a:r>
            <a:r>
              <a:rPr lang="en-US" sz="1900" dirty="0">
                <a:latin typeface="Cambria" panose="02040503050406030204" pitchFamily="18" charset="0"/>
              </a:rPr>
              <a:t>(example of project OPP-ERA and access to viral load in community-based organizations in Burundi) and need </a:t>
            </a:r>
            <a:r>
              <a:rPr lang="en-US" sz="2500" b="1" dirty="0">
                <a:latin typeface="Cambria" panose="02040503050406030204" pitchFamily="18" charset="0"/>
              </a:rPr>
              <a:t>faster access to innovation</a:t>
            </a:r>
            <a:r>
              <a:rPr lang="en-US" sz="1900" dirty="0">
                <a:latin typeface="Cambria" panose="02040503050406030204" pitchFamily="18" charset="0"/>
              </a:rPr>
              <a:t> (e.g. DBS)</a:t>
            </a:r>
          </a:p>
          <a:p>
            <a:r>
              <a:rPr lang="en-US" sz="2500" dirty="0">
                <a:latin typeface="Cambria" panose="02040503050406030204" pitchFamily="18" charset="0"/>
              </a:rPr>
              <a:t>Some </a:t>
            </a:r>
            <a:r>
              <a:rPr lang="en-US" sz="2500" b="1" dirty="0">
                <a:latin typeface="Cambria" panose="02040503050406030204" pitchFamily="18" charset="0"/>
              </a:rPr>
              <a:t>countries still overpay for tests</a:t>
            </a:r>
            <a:r>
              <a:rPr lang="en-US" sz="2500" dirty="0">
                <a:latin typeface="Cambria" panose="02040503050406030204" pitchFamily="18" charset="0"/>
              </a:rPr>
              <a:t> despite initiatives in place </a:t>
            </a:r>
            <a:r>
              <a:rPr lang="en-US" sz="1900" dirty="0">
                <a:latin typeface="Cambria" panose="02040503050406030204" pitchFamily="18" charset="0"/>
              </a:rPr>
              <a:t>(such as Roche, UNAIDS, </a:t>
            </a:r>
            <a:r>
              <a:rPr lang="en-US" sz="1900" dirty="0" err="1">
                <a:latin typeface="Cambria" panose="02040503050406030204" pitchFamily="18" charset="0"/>
              </a:rPr>
              <a:t>Unitaid</a:t>
            </a:r>
            <a:r>
              <a:rPr lang="en-US" sz="1900" dirty="0">
                <a:latin typeface="Cambria" panose="02040503050406030204" pitchFamily="18" charset="0"/>
              </a:rPr>
              <a:t>, PEPFAR and GF joint program giving access to US$9.40 VL tests to 77 countries)</a:t>
            </a:r>
          </a:p>
        </p:txBody>
      </p:sp>
      <p:sp>
        <p:nvSpPr>
          <p:cNvPr id="6" name="Title 1">
            <a:extLst>
              <a:ext uri="{FF2B5EF4-FFF2-40B4-BE49-F238E27FC236}">
                <a16:creationId xmlns:a16="http://schemas.microsoft.com/office/drawing/2014/main" id="{BE41814D-A00C-5F4C-AF52-4A8CABB0C8F2}"/>
              </a:ext>
            </a:extLst>
          </p:cNvPr>
          <p:cNvSpPr>
            <a:spLocks noGrp="1"/>
          </p:cNvSpPr>
          <p:nvPr>
            <p:ph type="title"/>
          </p:nvPr>
        </p:nvSpPr>
        <p:spPr>
          <a:xfrm>
            <a:off x="0" y="431800"/>
            <a:ext cx="9144000" cy="609600"/>
          </a:xfrm>
        </p:spPr>
        <p:txBody>
          <a:bodyPr>
            <a:normAutofit/>
          </a:bodyPr>
          <a:lstStyle/>
          <a:p>
            <a:pPr algn="ctr"/>
            <a:r>
              <a:rPr lang="en-US" sz="3500" b="1" dirty="0">
                <a:latin typeface="Cambria"/>
                <a:cs typeface="Cambria"/>
              </a:rPr>
              <a:t>INSIGHTS on Viral Load Testing (2015)</a:t>
            </a:r>
          </a:p>
        </p:txBody>
      </p:sp>
    </p:spTree>
    <p:extLst>
      <p:ext uri="{BB962C8B-B14F-4D97-AF65-F5344CB8AC3E}">
        <p14:creationId xmlns:p14="http://schemas.microsoft.com/office/powerpoint/2010/main" val="269278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31297A4-26AA-5B42-80DE-53B8B2AF56EA}"/>
              </a:ext>
            </a:extLst>
          </p:cNvPr>
          <p:cNvPicPr>
            <a:picLocks noChangeAspect="1"/>
          </p:cNvPicPr>
          <p:nvPr/>
        </p:nvPicPr>
        <p:blipFill>
          <a:blip r:embed="rId2"/>
          <a:stretch>
            <a:fillRect/>
          </a:stretch>
        </p:blipFill>
        <p:spPr>
          <a:xfrm>
            <a:off x="4133056" y="3168852"/>
            <a:ext cx="1333500" cy="1524000"/>
          </a:xfrm>
          <a:prstGeom prst="rect">
            <a:avLst/>
          </a:prstGeom>
        </p:spPr>
      </p:pic>
      <p:sp>
        <p:nvSpPr>
          <p:cNvPr id="6" name="Rectangle 5">
            <a:extLst>
              <a:ext uri="{FF2B5EF4-FFF2-40B4-BE49-F238E27FC236}">
                <a16:creationId xmlns:a16="http://schemas.microsoft.com/office/drawing/2014/main" id="{F05F9DDE-77AD-1143-971B-681317AFF61C}"/>
              </a:ext>
            </a:extLst>
          </p:cNvPr>
          <p:cNvSpPr/>
          <p:nvPr/>
        </p:nvSpPr>
        <p:spPr>
          <a:xfrm>
            <a:off x="3295005" y="3638955"/>
            <a:ext cx="2975620" cy="6745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VIRAL LOAD TEST</a:t>
            </a:r>
          </a:p>
        </p:txBody>
      </p:sp>
      <p:sp>
        <p:nvSpPr>
          <p:cNvPr id="8" name="Title 7">
            <a:extLst>
              <a:ext uri="{FF2B5EF4-FFF2-40B4-BE49-F238E27FC236}">
                <a16:creationId xmlns:a16="http://schemas.microsoft.com/office/drawing/2014/main" id="{00A8503E-C424-284B-B98E-8E069C70DFAC}"/>
              </a:ext>
            </a:extLst>
          </p:cNvPr>
          <p:cNvSpPr>
            <a:spLocks noGrp="1"/>
          </p:cNvSpPr>
          <p:nvPr>
            <p:ph type="title"/>
          </p:nvPr>
        </p:nvSpPr>
        <p:spPr>
          <a:xfrm>
            <a:off x="-177800" y="377827"/>
            <a:ext cx="9461500" cy="892174"/>
          </a:xfrm>
        </p:spPr>
        <p:txBody>
          <a:bodyPr>
            <a:normAutofit fontScale="90000"/>
          </a:bodyPr>
          <a:lstStyle/>
          <a:p>
            <a:pPr algn="ctr"/>
            <a:r>
              <a:rPr lang="en-US" sz="4200" b="1" dirty="0">
                <a:latin typeface="Cambria" panose="02040503050406030204" pitchFamily="18" charset="0"/>
              </a:rPr>
              <a:t>What VL testing means for communities</a:t>
            </a:r>
          </a:p>
        </p:txBody>
      </p:sp>
      <p:sp>
        <p:nvSpPr>
          <p:cNvPr id="9" name="Oval 8">
            <a:extLst>
              <a:ext uri="{FF2B5EF4-FFF2-40B4-BE49-F238E27FC236}">
                <a16:creationId xmlns:a16="http://schemas.microsoft.com/office/drawing/2014/main" id="{7395CBAA-D55B-3845-9B35-13AC76AAAA49}"/>
              </a:ext>
            </a:extLst>
          </p:cNvPr>
          <p:cNvSpPr/>
          <p:nvPr/>
        </p:nvSpPr>
        <p:spPr>
          <a:xfrm>
            <a:off x="4664075" y="1661808"/>
            <a:ext cx="1803400" cy="1041400"/>
          </a:xfrm>
          <a:prstGeom prst="ellipse">
            <a:avLst/>
          </a:prstGeom>
          <a:solidFill>
            <a:srgbClr val="7030A0"/>
          </a:solid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Understand and Want </a:t>
            </a:r>
          </a:p>
        </p:txBody>
      </p:sp>
      <p:sp>
        <p:nvSpPr>
          <p:cNvPr id="10" name="Oval 9">
            <a:extLst>
              <a:ext uri="{FF2B5EF4-FFF2-40B4-BE49-F238E27FC236}">
                <a16:creationId xmlns:a16="http://schemas.microsoft.com/office/drawing/2014/main" id="{FFEEB957-E602-4C4C-AC3C-02F00C393451}"/>
              </a:ext>
            </a:extLst>
          </p:cNvPr>
          <p:cNvSpPr/>
          <p:nvPr/>
        </p:nvSpPr>
        <p:spPr>
          <a:xfrm>
            <a:off x="6467475" y="2468529"/>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Know where to access</a:t>
            </a:r>
          </a:p>
        </p:txBody>
      </p:sp>
      <p:sp>
        <p:nvSpPr>
          <p:cNvPr id="11" name="Oval 10">
            <a:extLst>
              <a:ext uri="{FF2B5EF4-FFF2-40B4-BE49-F238E27FC236}">
                <a16:creationId xmlns:a16="http://schemas.microsoft.com/office/drawing/2014/main" id="{2D09C431-6E95-CD4A-A67B-6A62F672F625}"/>
              </a:ext>
            </a:extLst>
          </p:cNvPr>
          <p:cNvSpPr/>
          <p:nvPr/>
        </p:nvSpPr>
        <p:spPr>
          <a:xfrm>
            <a:off x="6667500" y="4030762"/>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Save $ (transport, test)</a:t>
            </a:r>
          </a:p>
        </p:txBody>
      </p:sp>
      <p:sp>
        <p:nvSpPr>
          <p:cNvPr id="12" name="Oval 11">
            <a:extLst>
              <a:ext uri="{FF2B5EF4-FFF2-40B4-BE49-F238E27FC236}">
                <a16:creationId xmlns:a16="http://schemas.microsoft.com/office/drawing/2014/main" id="{4346967A-3B0D-C04B-9137-6DB587D73038}"/>
              </a:ext>
            </a:extLst>
          </p:cNvPr>
          <p:cNvSpPr/>
          <p:nvPr/>
        </p:nvSpPr>
        <p:spPr>
          <a:xfrm>
            <a:off x="4885060" y="5072162"/>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to facility</a:t>
            </a:r>
          </a:p>
        </p:txBody>
      </p:sp>
      <p:sp>
        <p:nvSpPr>
          <p:cNvPr id="13" name="Oval 12">
            <a:extLst>
              <a:ext uri="{FF2B5EF4-FFF2-40B4-BE49-F238E27FC236}">
                <a16:creationId xmlns:a16="http://schemas.microsoft.com/office/drawing/2014/main" id="{E4BC99F0-C85E-AA44-B913-F9B13546F008}"/>
              </a:ext>
            </a:extLst>
          </p:cNvPr>
          <p:cNvSpPr/>
          <p:nvPr/>
        </p:nvSpPr>
        <p:spPr>
          <a:xfrm>
            <a:off x="2774950" y="5072162"/>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the test done</a:t>
            </a:r>
          </a:p>
        </p:txBody>
      </p:sp>
      <p:sp>
        <p:nvSpPr>
          <p:cNvPr id="14" name="Oval 13">
            <a:extLst>
              <a:ext uri="{FF2B5EF4-FFF2-40B4-BE49-F238E27FC236}">
                <a16:creationId xmlns:a16="http://schemas.microsoft.com/office/drawing/2014/main" id="{0DAC1D38-44A6-D14C-AB60-9DBD1F837A9A}"/>
              </a:ext>
            </a:extLst>
          </p:cNvPr>
          <p:cNvSpPr/>
          <p:nvPr/>
        </p:nvSpPr>
        <p:spPr>
          <a:xfrm>
            <a:off x="1094730" y="4085546"/>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Save $ to go to get result</a:t>
            </a:r>
          </a:p>
        </p:txBody>
      </p:sp>
      <p:sp>
        <p:nvSpPr>
          <p:cNvPr id="15" name="Oval 14">
            <a:extLst>
              <a:ext uri="{FF2B5EF4-FFF2-40B4-BE49-F238E27FC236}">
                <a16:creationId xmlns:a16="http://schemas.microsoft.com/office/drawing/2014/main" id="{EB18A157-0DE7-2B48-82AB-7C183FAE5389}"/>
              </a:ext>
            </a:extLst>
          </p:cNvPr>
          <p:cNvSpPr/>
          <p:nvPr/>
        </p:nvSpPr>
        <p:spPr>
          <a:xfrm>
            <a:off x="1079488" y="2755191"/>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Get result</a:t>
            </a:r>
          </a:p>
        </p:txBody>
      </p:sp>
      <p:sp>
        <p:nvSpPr>
          <p:cNvPr id="17" name="Oval 16">
            <a:extLst>
              <a:ext uri="{FF2B5EF4-FFF2-40B4-BE49-F238E27FC236}">
                <a16:creationId xmlns:a16="http://schemas.microsoft.com/office/drawing/2014/main" id="{135E6EDD-A7A9-E24E-9E62-0CD530440E87}"/>
              </a:ext>
            </a:extLst>
          </p:cNvPr>
          <p:cNvSpPr/>
          <p:nvPr/>
        </p:nvSpPr>
        <p:spPr>
          <a:xfrm>
            <a:off x="2577790" y="1883316"/>
            <a:ext cx="1803400" cy="1041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result</a:t>
            </a:r>
          </a:p>
        </p:txBody>
      </p:sp>
      <p:sp>
        <p:nvSpPr>
          <p:cNvPr id="18" name="Oval 17">
            <a:extLst>
              <a:ext uri="{FF2B5EF4-FFF2-40B4-BE49-F238E27FC236}">
                <a16:creationId xmlns:a16="http://schemas.microsoft.com/office/drawing/2014/main" id="{0659EEE8-53FD-3C45-A596-1512DB83E328}"/>
              </a:ext>
            </a:extLst>
          </p:cNvPr>
          <p:cNvSpPr/>
          <p:nvPr/>
        </p:nvSpPr>
        <p:spPr>
          <a:xfrm>
            <a:off x="887412" y="1738613"/>
            <a:ext cx="3775075" cy="22376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8E259AC-4EFA-0D4D-8949-E85D27FA1F21}"/>
              </a:ext>
            </a:extLst>
          </p:cNvPr>
          <p:cNvSpPr/>
          <p:nvPr/>
        </p:nvSpPr>
        <p:spPr>
          <a:xfrm>
            <a:off x="4680570" y="4783645"/>
            <a:ext cx="2190130" cy="1579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08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7" grpId="0" animBg="1"/>
      <p:bldP spid="18"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77D3ED-F3CC-A042-A081-E3E0B7D28308}"/>
              </a:ext>
            </a:extLst>
          </p:cNvPr>
          <p:cNvSpPr>
            <a:spLocks noGrp="1"/>
          </p:cNvSpPr>
          <p:nvPr>
            <p:ph idx="1"/>
          </p:nvPr>
        </p:nvSpPr>
        <p:spPr>
          <a:xfrm>
            <a:off x="323850" y="800100"/>
            <a:ext cx="8470900" cy="5715000"/>
          </a:xfrm>
        </p:spPr>
        <p:txBody>
          <a:bodyPr>
            <a:noAutofit/>
          </a:bodyPr>
          <a:lstStyle/>
          <a:p>
            <a:r>
              <a:rPr lang="en-US" sz="2000" dirty="0">
                <a:latin typeface="Cambria" panose="02040503050406030204" pitchFamily="18" charset="0"/>
              </a:rPr>
              <a:t>CD4 necessary </a:t>
            </a:r>
            <a:r>
              <a:rPr lang="en-US" sz="2000" strike="sngStrike" dirty="0">
                <a:latin typeface="Cambria" panose="02040503050406030204" pitchFamily="18" charset="0"/>
              </a:rPr>
              <a:t>for</a:t>
            </a:r>
            <a:r>
              <a:rPr lang="en-US" sz="2000" dirty="0">
                <a:latin typeface="Cambria" panose="02040503050406030204" pitchFamily="18" charset="0"/>
              </a:rPr>
              <a:t> initiation </a:t>
            </a:r>
          </a:p>
          <a:p>
            <a:r>
              <a:rPr lang="en-US" sz="2000" dirty="0">
                <a:latin typeface="Cambria" panose="02040503050406030204" pitchFamily="18" charset="0"/>
              </a:rPr>
              <a:t>CD4 necessary </a:t>
            </a:r>
            <a:r>
              <a:rPr lang="en-US" sz="2000" b="1" u="sng" dirty="0">
                <a:latin typeface="Cambria" panose="02040503050406030204" pitchFamily="18" charset="0"/>
              </a:rPr>
              <a:t>at</a:t>
            </a:r>
            <a:r>
              <a:rPr lang="en-US" sz="2000" dirty="0">
                <a:latin typeface="Cambria" panose="02040503050406030204" pitchFamily="18" charset="0"/>
              </a:rPr>
              <a:t> initiation for baseline and AHD</a:t>
            </a:r>
          </a:p>
          <a:p>
            <a:endParaRPr lang="en-US" sz="2000" dirty="0">
              <a:latin typeface="Cambria" panose="02040503050406030204" pitchFamily="18" charset="0"/>
            </a:endParaRPr>
          </a:p>
          <a:p>
            <a:r>
              <a:rPr lang="en-US" sz="2000" b="1" dirty="0">
                <a:latin typeface="Cambria" panose="02040503050406030204" pitchFamily="18" charset="0"/>
              </a:rPr>
              <a:t>VL is gold standard for knowing If your treatment is working</a:t>
            </a:r>
            <a:endParaRPr lang="en-US" sz="2000" dirty="0">
              <a:latin typeface="Cambria" panose="02040503050406030204" pitchFamily="18" charset="0"/>
            </a:endParaRPr>
          </a:p>
          <a:p>
            <a:r>
              <a:rPr lang="en-US" sz="2000" dirty="0">
                <a:latin typeface="Cambria" panose="02040503050406030204" pitchFamily="18" charset="0"/>
              </a:rPr>
              <a:t>NOT READY to say less frequent VL, especially in the context of U=U and NTDs</a:t>
            </a:r>
          </a:p>
          <a:p>
            <a:pPr lvl="1"/>
            <a:r>
              <a:rPr lang="en-US" sz="2000" dirty="0">
                <a:latin typeface="Cambria" panose="02040503050406030204" pitchFamily="18" charset="0"/>
              </a:rPr>
              <a:t>Governments will this as an excuse to not scale RVLT as they are already struggling.</a:t>
            </a:r>
          </a:p>
          <a:p>
            <a:pPr lvl="1"/>
            <a:endParaRPr lang="en-US" sz="2000" dirty="0">
              <a:latin typeface="Cambria" panose="02040503050406030204" pitchFamily="18" charset="0"/>
            </a:endParaRPr>
          </a:p>
          <a:p>
            <a:r>
              <a:rPr lang="en-US" sz="2000" dirty="0">
                <a:latin typeface="Cambria" panose="02040503050406030204" pitchFamily="18" charset="0"/>
              </a:rPr>
              <a:t>90-90-90 = </a:t>
            </a:r>
            <a:r>
              <a:rPr lang="en-US" sz="2000" b="1" dirty="0">
                <a:solidFill>
                  <a:srgbClr val="FF0000"/>
                </a:solidFill>
                <a:latin typeface="Cambria" panose="02040503050406030204" pitchFamily="18" charset="0"/>
              </a:rPr>
              <a:t>525</a:t>
            </a:r>
            <a:r>
              <a:rPr lang="en-US" sz="2000" dirty="0">
                <a:latin typeface="Cambria" panose="02040503050406030204" pitchFamily="18" charset="0"/>
              </a:rPr>
              <a:t> days to go!!!!</a:t>
            </a:r>
          </a:p>
          <a:p>
            <a:r>
              <a:rPr lang="en-US" sz="2000" dirty="0">
                <a:latin typeface="Cambria" panose="02040503050406030204" pitchFamily="18" charset="0"/>
              </a:rPr>
              <a:t>Success must be measured by </a:t>
            </a:r>
            <a:r>
              <a:rPr lang="en-US" sz="2000" b="1" dirty="0">
                <a:latin typeface="Cambria" panose="02040503050406030204" pitchFamily="18" charset="0"/>
              </a:rPr>
              <a:t>getting to all </a:t>
            </a:r>
            <a:r>
              <a:rPr lang="en-US" sz="2000" dirty="0">
                <a:latin typeface="Cambria" panose="02040503050406030204" pitchFamily="18" charset="0"/>
              </a:rPr>
              <a:t>who need it (age band, population) – Rural populations, distance to health centers? </a:t>
            </a:r>
          </a:p>
          <a:p>
            <a:r>
              <a:rPr lang="en-US" sz="2000" dirty="0">
                <a:latin typeface="Cambria" panose="02040503050406030204" pitchFamily="18" charset="0"/>
              </a:rPr>
              <a:t>Investment discussion shines a light on the inherent </a:t>
            </a:r>
            <a:r>
              <a:rPr lang="en-US" sz="2000" b="1" dirty="0">
                <a:latin typeface="Cambria" panose="02040503050406030204" pitchFamily="18" charset="0"/>
              </a:rPr>
              <a:t>flaw of disease-specific initiatives.</a:t>
            </a:r>
          </a:p>
          <a:p>
            <a:r>
              <a:rPr lang="en-US" sz="2000" dirty="0">
                <a:latin typeface="Cambria" panose="02040503050406030204" pitchFamily="18" charset="0"/>
              </a:rPr>
              <a:t>Focus and investments must be on Health Systems Strengthening, </a:t>
            </a:r>
            <a:r>
              <a:rPr lang="en-US" sz="2000" b="1" dirty="0">
                <a:latin typeface="Cambria" panose="02040503050406030204" pitchFamily="18" charset="0"/>
              </a:rPr>
              <a:t>COMMUNITY</a:t>
            </a:r>
            <a:r>
              <a:rPr lang="en-US" sz="2000" dirty="0">
                <a:latin typeface="Cambria" panose="02040503050406030204" pitchFamily="18" charset="0"/>
              </a:rPr>
              <a:t> Systems Strengthening Approach</a:t>
            </a:r>
          </a:p>
        </p:txBody>
      </p:sp>
      <p:sp>
        <p:nvSpPr>
          <p:cNvPr id="6" name="Title 1">
            <a:extLst>
              <a:ext uri="{FF2B5EF4-FFF2-40B4-BE49-F238E27FC236}">
                <a16:creationId xmlns:a16="http://schemas.microsoft.com/office/drawing/2014/main" id="{BE41814D-A00C-5F4C-AF52-4A8CABB0C8F2}"/>
              </a:ext>
            </a:extLst>
          </p:cNvPr>
          <p:cNvSpPr>
            <a:spLocks noGrp="1"/>
          </p:cNvSpPr>
          <p:nvPr>
            <p:ph type="title"/>
          </p:nvPr>
        </p:nvSpPr>
        <p:spPr>
          <a:xfrm>
            <a:off x="476250" y="317500"/>
            <a:ext cx="8166100" cy="482600"/>
          </a:xfrm>
        </p:spPr>
        <p:txBody>
          <a:bodyPr>
            <a:normAutofit fontScale="90000"/>
          </a:bodyPr>
          <a:lstStyle/>
          <a:p>
            <a:r>
              <a:rPr lang="en-US" sz="4000" b="1" dirty="0">
                <a:latin typeface="Cambria"/>
                <a:cs typeface="Cambria"/>
              </a:rPr>
              <a:t>Summary </a:t>
            </a:r>
          </a:p>
        </p:txBody>
      </p:sp>
    </p:spTree>
    <p:extLst>
      <p:ext uri="{BB962C8B-B14F-4D97-AF65-F5344CB8AC3E}">
        <p14:creationId xmlns:p14="http://schemas.microsoft.com/office/powerpoint/2010/main" val="191766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E933-037B-7D44-A3A8-DB3AEF01D1FC}"/>
              </a:ext>
            </a:extLst>
          </p:cNvPr>
          <p:cNvSpPr>
            <a:spLocks noGrp="1"/>
          </p:cNvSpPr>
          <p:nvPr>
            <p:ph type="title"/>
          </p:nvPr>
        </p:nvSpPr>
        <p:spPr>
          <a:xfrm>
            <a:off x="670212" y="914400"/>
            <a:ext cx="7886700" cy="4622800"/>
          </a:xfrm>
        </p:spPr>
        <p:txBody>
          <a:bodyPr>
            <a:normAutofit/>
          </a:bodyPr>
          <a:lstStyle/>
          <a:p>
            <a:pPr algn="ctr"/>
            <a:br>
              <a:rPr lang="en-US" b="1" dirty="0">
                <a:solidFill>
                  <a:srgbClr val="00B0F0"/>
                </a:solidFill>
              </a:rPr>
            </a:br>
            <a:r>
              <a:rPr lang="en-US" b="1" dirty="0">
                <a:solidFill>
                  <a:srgbClr val="00B0F0"/>
                </a:solidFill>
              </a:rPr>
              <a:t>FIGURE IT OUT! </a:t>
            </a:r>
            <a:br>
              <a:rPr lang="en-US" b="1" dirty="0">
                <a:solidFill>
                  <a:srgbClr val="00B0F0"/>
                </a:solidFill>
              </a:rPr>
            </a:br>
            <a:br>
              <a:rPr lang="en-US" b="1" dirty="0">
                <a:solidFill>
                  <a:srgbClr val="00B0F0"/>
                </a:solidFill>
              </a:rPr>
            </a:br>
            <a:br>
              <a:rPr lang="en-US" b="1" dirty="0">
                <a:solidFill>
                  <a:srgbClr val="00B0F0"/>
                </a:solidFill>
              </a:rPr>
            </a:br>
            <a:r>
              <a:rPr lang="en-US" b="1" dirty="0">
                <a:solidFill>
                  <a:srgbClr val="00B0F0"/>
                </a:solidFill>
              </a:rPr>
              <a:t>GIVE US </a:t>
            </a:r>
            <a:r>
              <a:rPr lang="en-US" b="1" u="sng" dirty="0">
                <a:solidFill>
                  <a:srgbClr val="00B0F0"/>
                </a:solidFill>
              </a:rPr>
              <a:t>ONE, CLEAR</a:t>
            </a:r>
            <a:r>
              <a:rPr lang="en-US" b="1" dirty="0">
                <a:solidFill>
                  <a:srgbClr val="00B0F0"/>
                </a:solidFill>
              </a:rPr>
              <a:t> MESSAGE</a:t>
            </a:r>
          </a:p>
        </p:txBody>
      </p:sp>
    </p:spTree>
    <p:extLst>
      <p:ext uri="{BB962C8B-B14F-4D97-AF65-F5344CB8AC3E}">
        <p14:creationId xmlns:p14="http://schemas.microsoft.com/office/powerpoint/2010/main" val="1412451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50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a:bodyPr>
          <a:lstStyle/>
          <a:p>
            <a:r>
              <a:rPr lang="en-US" b="1" dirty="0">
                <a:latin typeface="Cambria"/>
                <a:cs typeface="Cambria"/>
              </a:rPr>
              <a:t>About ITPC</a:t>
            </a:r>
          </a:p>
        </p:txBody>
      </p:sp>
      <p:sp>
        <p:nvSpPr>
          <p:cNvPr id="5" name="Content Placeholder 2"/>
          <p:cNvSpPr>
            <a:spLocks noGrp="1"/>
          </p:cNvSpPr>
          <p:nvPr>
            <p:ph idx="1"/>
          </p:nvPr>
        </p:nvSpPr>
        <p:spPr>
          <a:xfrm>
            <a:off x="1113971" y="5181223"/>
            <a:ext cx="6916057" cy="1469809"/>
          </a:xfrm>
        </p:spPr>
        <p:txBody>
          <a:bodyPr>
            <a:normAutofit/>
          </a:bodyPr>
          <a:lstStyle/>
          <a:p>
            <a:pPr marL="457200" lvl="1" indent="0" algn="ctr">
              <a:buNone/>
            </a:pPr>
            <a:r>
              <a:rPr lang="en-US" sz="3900" i="1" dirty="0">
                <a:latin typeface="Cambria"/>
                <a:cs typeface="Cambria"/>
              </a:rPr>
              <a:t>Global </a:t>
            </a:r>
            <a:r>
              <a:rPr lang="en-US" sz="3900" b="1" i="1" dirty="0">
                <a:latin typeface="Cambria"/>
                <a:cs typeface="Cambria"/>
              </a:rPr>
              <a:t>community voice </a:t>
            </a:r>
          </a:p>
          <a:p>
            <a:pPr marL="457200" lvl="1" indent="0" algn="ctr">
              <a:buNone/>
            </a:pPr>
            <a:r>
              <a:rPr lang="en-US" sz="3900" i="1" dirty="0">
                <a:latin typeface="Cambria"/>
                <a:cs typeface="Cambria"/>
              </a:rPr>
              <a:t>on treatment access!</a:t>
            </a:r>
          </a:p>
        </p:txBody>
      </p:sp>
      <p:sp>
        <p:nvSpPr>
          <p:cNvPr id="3" name="TextBox 2">
            <a:extLst>
              <a:ext uri="{FF2B5EF4-FFF2-40B4-BE49-F238E27FC236}">
                <a16:creationId xmlns:a16="http://schemas.microsoft.com/office/drawing/2014/main" id="{3D8CC96F-370E-4E42-9999-06C33ECA545D}"/>
              </a:ext>
            </a:extLst>
          </p:cNvPr>
          <p:cNvSpPr txBox="1"/>
          <p:nvPr/>
        </p:nvSpPr>
        <p:spPr>
          <a:xfrm>
            <a:off x="3962400" y="1704745"/>
            <a:ext cx="5181600" cy="2523768"/>
          </a:xfrm>
          <a:prstGeom prst="rect">
            <a:avLst/>
          </a:prstGeom>
          <a:noFill/>
        </p:spPr>
        <p:txBody>
          <a:bodyPr wrap="square" rtlCol="0">
            <a:spAutoFit/>
          </a:bodyPr>
          <a:lstStyle/>
          <a:p>
            <a:pPr lvl="1"/>
            <a:r>
              <a:rPr lang="en-US" sz="2800" dirty="0">
                <a:solidFill>
                  <a:srgbClr val="0070C0"/>
                </a:solidFill>
                <a:latin typeface="Arial" panose="020B0604020202020204" pitchFamily="34" charset="0"/>
                <a:cs typeface="Arial" panose="020B0604020202020204" pitchFamily="34" charset="0"/>
              </a:rPr>
              <a:t>#</a:t>
            </a:r>
            <a:r>
              <a:rPr lang="en-US" sz="2800" dirty="0" err="1">
                <a:solidFill>
                  <a:srgbClr val="0070C0"/>
                </a:solidFill>
                <a:latin typeface="Arial" panose="020B0604020202020204" pitchFamily="34" charset="0"/>
                <a:cs typeface="Arial" panose="020B0604020202020204" pitchFamily="34" charset="0"/>
              </a:rPr>
              <a:t>TreatPeopleRight</a:t>
            </a:r>
            <a:endParaRPr lang="en-US" sz="2800" dirty="0">
              <a:solidFill>
                <a:srgbClr val="0070C0"/>
              </a:solidFill>
              <a:latin typeface="Arial" panose="020B0604020202020204" pitchFamily="34" charset="0"/>
              <a:cs typeface="Arial" panose="020B0604020202020204" pitchFamily="34" charset="0"/>
            </a:endParaRPr>
          </a:p>
          <a:p>
            <a:pPr lvl="1"/>
            <a:endParaRPr lang="en-US" sz="2800" dirty="0">
              <a:solidFill>
                <a:srgbClr val="0070C0"/>
              </a:solidFill>
              <a:latin typeface="Arial" panose="020B0604020202020204" pitchFamily="34" charset="0"/>
              <a:cs typeface="Arial" panose="020B0604020202020204" pitchFamily="34" charset="0"/>
            </a:endParaRPr>
          </a:p>
          <a:p>
            <a:pPr lvl="1"/>
            <a:r>
              <a:rPr lang="en-US" sz="2800" dirty="0">
                <a:solidFill>
                  <a:srgbClr val="0070C0"/>
                </a:solidFill>
                <a:latin typeface="Arial" panose="020B0604020202020204" pitchFamily="34" charset="0"/>
                <a:cs typeface="Arial" panose="020B0604020202020204" pitchFamily="34" charset="0"/>
              </a:rPr>
              <a:t>#</a:t>
            </a:r>
            <a:r>
              <a:rPr lang="en-US" sz="2800" dirty="0" err="1">
                <a:solidFill>
                  <a:srgbClr val="0070C0"/>
                </a:solidFill>
                <a:latin typeface="Arial" panose="020B0604020202020204" pitchFamily="34" charset="0"/>
                <a:cs typeface="Arial" panose="020B0604020202020204" pitchFamily="34" charset="0"/>
              </a:rPr>
              <a:t>MakeMedicinesAffordable</a:t>
            </a:r>
            <a:endParaRPr lang="en-US" sz="2800" dirty="0">
              <a:solidFill>
                <a:srgbClr val="0070C0"/>
              </a:solidFill>
              <a:latin typeface="Arial" panose="020B0604020202020204" pitchFamily="34" charset="0"/>
              <a:cs typeface="Arial" panose="020B0604020202020204" pitchFamily="34" charset="0"/>
            </a:endParaRPr>
          </a:p>
          <a:p>
            <a:pPr lvl="1"/>
            <a:endParaRPr lang="en-US" sz="2800" dirty="0">
              <a:solidFill>
                <a:srgbClr val="0070C0"/>
              </a:solidFill>
              <a:latin typeface="Arial" panose="020B0604020202020204" pitchFamily="34" charset="0"/>
              <a:cs typeface="Arial" panose="020B0604020202020204" pitchFamily="34" charset="0"/>
            </a:endParaRPr>
          </a:p>
          <a:p>
            <a:pPr lvl="1"/>
            <a:r>
              <a:rPr lang="en-US" sz="2800" dirty="0">
                <a:solidFill>
                  <a:srgbClr val="0070C0"/>
                </a:solidFill>
                <a:latin typeface="Arial" panose="020B0604020202020204" pitchFamily="34" charset="0"/>
                <a:cs typeface="Arial" panose="020B0604020202020204" pitchFamily="34" charset="0"/>
              </a:rPr>
              <a:t>#</a:t>
            </a:r>
            <a:r>
              <a:rPr lang="en-US" sz="2800" dirty="0" err="1">
                <a:solidFill>
                  <a:srgbClr val="0070C0"/>
                </a:solidFill>
                <a:latin typeface="Arial" panose="020B0604020202020204" pitchFamily="34" charset="0"/>
                <a:cs typeface="Arial" panose="020B0604020202020204" pitchFamily="34" charset="0"/>
              </a:rPr>
              <a:t>WatchWhatMatters</a:t>
            </a:r>
            <a:endParaRPr lang="en-US" sz="2800" dirty="0">
              <a:solidFill>
                <a:srgbClr val="0070C0"/>
              </a:solidFill>
              <a:latin typeface="Arial" panose="020B0604020202020204" pitchFamily="34" charset="0"/>
              <a:cs typeface="Arial" panose="020B0604020202020204" pitchFamily="34" charset="0"/>
            </a:endParaRPr>
          </a:p>
          <a:p>
            <a:endParaRPr lang="en-US" dirty="0"/>
          </a:p>
        </p:txBody>
      </p:sp>
      <p:sp>
        <p:nvSpPr>
          <p:cNvPr id="6" name="Content Placeholder 2">
            <a:extLst>
              <a:ext uri="{FF2B5EF4-FFF2-40B4-BE49-F238E27FC236}">
                <a16:creationId xmlns:a16="http://schemas.microsoft.com/office/drawing/2014/main" id="{9CAA5F20-2143-4545-A6B6-77ADD274705C}"/>
              </a:ext>
            </a:extLst>
          </p:cNvPr>
          <p:cNvSpPr txBox="1">
            <a:spLocks/>
          </p:cNvSpPr>
          <p:nvPr/>
        </p:nvSpPr>
        <p:spPr>
          <a:xfrm>
            <a:off x="304800" y="1100381"/>
            <a:ext cx="4002314" cy="40808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latin typeface="Cambria"/>
                <a:cs typeface="Cambria"/>
              </a:rPr>
              <a:t>Birthed in </a:t>
            </a:r>
            <a:r>
              <a:rPr lang="en-US" sz="2500" dirty="0">
                <a:latin typeface="Cambria"/>
              </a:rPr>
              <a:t>South Africa in 2003 when &lt; 500,000 people had access to ART given that it cost more than $10,000 per person per year.</a:t>
            </a:r>
          </a:p>
          <a:p>
            <a:pPr>
              <a:buClr>
                <a:schemeClr val="tx1"/>
              </a:buClr>
            </a:pPr>
            <a:r>
              <a:rPr lang="en-US" sz="2500" dirty="0">
                <a:solidFill>
                  <a:srgbClr val="FF0000"/>
                </a:solidFill>
                <a:latin typeface="Cambria"/>
                <a:cs typeface="Cambria"/>
              </a:rPr>
              <a:t>Mission</a:t>
            </a:r>
            <a:r>
              <a:rPr lang="en-US" sz="2500" dirty="0">
                <a:latin typeface="Cambria"/>
                <a:cs typeface="Cambria"/>
              </a:rPr>
              <a:t>: To enable people in need to access </a:t>
            </a:r>
            <a:r>
              <a:rPr lang="en-US" sz="2500" b="1" i="1" dirty="0">
                <a:latin typeface="Cambria"/>
                <a:cs typeface="Cambria"/>
              </a:rPr>
              <a:t>optimal</a:t>
            </a:r>
            <a:r>
              <a:rPr lang="en-US" sz="2500" dirty="0">
                <a:latin typeface="Cambria"/>
                <a:cs typeface="Cambria"/>
              </a:rPr>
              <a:t> treatment.</a:t>
            </a:r>
          </a:p>
        </p:txBody>
      </p:sp>
    </p:spTree>
    <p:extLst>
      <p:ext uri="{BB962C8B-B14F-4D97-AF65-F5344CB8AC3E}">
        <p14:creationId xmlns:p14="http://schemas.microsoft.com/office/powerpoint/2010/main" val="32677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0542"/>
            <a:ext cx="8991600" cy="685800"/>
          </a:xfrm>
        </p:spPr>
        <p:txBody>
          <a:bodyPr>
            <a:noAutofit/>
          </a:bodyPr>
          <a:lstStyle/>
          <a:p>
            <a:r>
              <a:rPr lang="en-US" sz="3000" b="1" dirty="0">
                <a:latin typeface="Cambria" panose="02040503050406030204" pitchFamily="18" charset="0"/>
              </a:rPr>
              <a:t>COMMUNITY PERSPECTIVES</a:t>
            </a:r>
          </a:p>
        </p:txBody>
      </p:sp>
      <p:sp>
        <p:nvSpPr>
          <p:cNvPr id="3" name="Content Placeholder 2"/>
          <p:cNvSpPr>
            <a:spLocks noGrp="1"/>
          </p:cNvSpPr>
          <p:nvPr>
            <p:ph idx="1"/>
          </p:nvPr>
        </p:nvSpPr>
        <p:spPr>
          <a:xfrm>
            <a:off x="114300" y="827313"/>
            <a:ext cx="8915400" cy="5943600"/>
          </a:xfrm>
        </p:spPr>
        <p:txBody>
          <a:bodyPr>
            <a:noAutofit/>
          </a:bodyPr>
          <a:lstStyle/>
          <a:p>
            <a:r>
              <a:rPr lang="en-US" sz="2200" b="1" dirty="0">
                <a:latin typeface="Cambria" panose="02040503050406030204" pitchFamily="18" charset="0"/>
              </a:rPr>
              <a:t>Community survey </a:t>
            </a:r>
            <a:r>
              <a:rPr lang="en-US" sz="2200" dirty="0">
                <a:latin typeface="Cambria" panose="02040503050406030204" pitchFamily="18" charset="0"/>
              </a:rPr>
              <a:t>of 12 countries on access to </a:t>
            </a:r>
            <a:r>
              <a:rPr lang="en-US" sz="2200" b="1" dirty="0">
                <a:latin typeface="Cambria" panose="02040503050406030204" pitchFamily="18" charset="0"/>
              </a:rPr>
              <a:t>viral load </a:t>
            </a:r>
            <a:r>
              <a:rPr lang="en-US" sz="2200" dirty="0">
                <a:latin typeface="Cambria" panose="02040503050406030204" pitchFamily="18" charset="0"/>
              </a:rPr>
              <a:t>testing. [2015]</a:t>
            </a:r>
          </a:p>
          <a:p>
            <a:pPr lvl="0"/>
            <a:r>
              <a:rPr lang="en-US" sz="2200" dirty="0">
                <a:latin typeface="Cambria" panose="02040503050406030204" pitchFamily="18" charset="0"/>
              </a:rPr>
              <a:t>Rapid assessment on ‘readiness’ of patients and communities to advocate for </a:t>
            </a:r>
            <a:r>
              <a:rPr lang="en-US" sz="2200" b="1" dirty="0">
                <a:latin typeface="Cambria" panose="02040503050406030204" pitchFamily="18" charset="0"/>
              </a:rPr>
              <a:t>differentiated models of ART delivery</a:t>
            </a:r>
            <a:r>
              <a:rPr lang="en-US" sz="2200" dirty="0">
                <a:latin typeface="Cambria" panose="02040503050406030204" pitchFamily="18" charset="0"/>
              </a:rPr>
              <a:t>. [2016]</a:t>
            </a:r>
            <a:endParaRPr lang="en-GB" sz="2200" dirty="0">
              <a:latin typeface="Cambria" panose="02040503050406030204" pitchFamily="18" charset="0"/>
            </a:endParaRPr>
          </a:p>
          <a:p>
            <a:pPr lvl="0"/>
            <a:r>
              <a:rPr lang="en-GB" sz="2200" dirty="0">
                <a:latin typeface="Cambria" panose="02040503050406030204" pitchFamily="18" charset="0"/>
              </a:rPr>
              <a:t>Three (3)-day consultation with 75 </a:t>
            </a:r>
            <a:r>
              <a:rPr lang="en-GB" sz="2200" b="1" dirty="0">
                <a:latin typeface="Cambria" panose="02040503050406030204" pitchFamily="18" charset="0"/>
              </a:rPr>
              <a:t>PLHIV leaders </a:t>
            </a:r>
            <a:r>
              <a:rPr lang="en-GB" sz="2200" dirty="0">
                <a:latin typeface="Cambria" panose="02040503050406030204" pitchFamily="18" charset="0"/>
              </a:rPr>
              <a:t>from all CQUIN countries on barriers to DSD scale up and RVLT access. [2017]</a:t>
            </a:r>
            <a:endParaRPr lang="en-US" sz="2200" dirty="0">
              <a:latin typeface="Cambria" panose="02040503050406030204" pitchFamily="18" charset="0"/>
            </a:endParaRPr>
          </a:p>
          <a:p>
            <a:pPr lvl="0"/>
            <a:r>
              <a:rPr lang="en-US" sz="2200" dirty="0">
                <a:latin typeface="Cambria" panose="02040503050406030204" pitchFamily="18" charset="0"/>
              </a:rPr>
              <a:t>A five (5)-day intensive </a:t>
            </a:r>
            <a:r>
              <a:rPr lang="en-US" sz="2200" b="1" dirty="0">
                <a:latin typeface="Cambria" panose="02040503050406030204" pitchFamily="18" charset="0"/>
              </a:rPr>
              <a:t>community workshop on RVLT/DSD </a:t>
            </a:r>
            <a:r>
              <a:rPr lang="en-US" sz="2200" dirty="0">
                <a:latin typeface="Cambria" panose="02040503050406030204" pitchFamily="18" charset="0"/>
              </a:rPr>
              <a:t>with 30 activists across 12 countries from seven (7) networks of people living with HIV in </a:t>
            </a:r>
            <a:r>
              <a:rPr lang="en-US" sz="2200" b="1" dirty="0">
                <a:latin typeface="Cambria" panose="02040503050406030204" pitchFamily="18" charset="0"/>
              </a:rPr>
              <a:t>Asia and Africa</a:t>
            </a:r>
            <a:r>
              <a:rPr lang="en-US" sz="2200" dirty="0">
                <a:latin typeface="Cambria" panose="02040503050406030204" pitchFamily="18" charset="0"/>
              </a:rPr>
              <a:t>. [2017]</a:t>
            </a:r>
          </a:p>
          <a:p>
            <a:pPr lvl="0"/>
            <a:r>
              <a:rPr lang="en-US" sz="2200" b="1" dirty="0">
                <a:latin typeface="Cambria" panose="02040503050406030204" pitchFamily="18" charset="0"/>
              </a:rPr>
              <a:t>Baseline results </a:t>
            </a:r>
            <a:r>
              <a:rPr lang="en-US" sz="2200" dirty="0">
                <a:latin typeface="Cambria" panose="02040503050406030204" pitchFamily="18" charset="0"/>
              </a:rPr>
              <a:t>on </a:t>
            </a:r>
            <a:r>
              <a:rPr lang="en-US" sz="2200" b="1" dirty="0">
                <a:latin typeface="Cambria" panose="02040503050406030204" pitchFamily="18" charset="0"/>
              </a:rPr>
              <a:t>RVLT access from Global Fund project </a:t>
            </a:r>
            <a:r>
              <a:rPr lang="en-US" sz="2200" dirty="0">
                <a:latin typeface="Cambria" panose="02040503050406030204" pitchFamily="18" charset="0"/>
              </a:rPr>
              <a:t>in 11 West African countries. [2017]</a:t>
            </a:r>
          </a:p>
          <a:p>
            <a:pPr lvl="0"/>
            <a:r>
              <a:rPr lang="en-US" sz="2200" dirty="0">
                <a:latin typeface="Cambria" panose="02040503050406030204" pitchFamily="18" charset="0"/>
              </a:rPr>
              <a:t>Preliminary findings from </a:t>
            </a:r>
            <a:r>
              <a:rPr lang="en-US" sz="2200" b="1" dirty="0">
                <a:latin typeface="Cambria" panose="02040503050406030204" pitchFamily="18" charset="0"/>
              </a:rPr>
              <a:t>Global Treatment Survey </a:t>
            </a:r>
            <a:r>
              <a:rPr lang="en-US" sz="2200" dirty="0">
                <a:latin typeface="Cambria" panose="02040503050406030204" pitchFamily="18" charset="0"/>
              </a:rPr>
              <a:t>in 15 countries. [2018 On-going]</a:t>
            </a:r>
          </a:p>
          <a:p>
            <a:pPr lvl="0"/>
            <a:r>
              <a:rPr lang="en-US" sz="2000" b="1" dirty="0">
                <a:latin typeface="Cambria" panose="02040503050406030204" pitchFamily="18" charset="0"/>
              </a:rPr>
              <a:t>15 years of experience across 9 Regional ITPC Networks, Global &amp; Regional CABs, Global Community Consultation on </a:t>
            </a:r>
            <a:r>
              <a:rPr lang="en-US" sz="2000" b="1" dirty="0" err="1">
                <a:latin typeface="Cambria" panose="02040503050406030204" pitchFamily="18" charset="0"/>
              </a:rPr>
              <a:t>PrEP</a:t>
            </a:r>
            <a:r>
              <a:rPr lang="en-US" sz="2000" b="1" dirty="0">
                <a:latin typeface="Cambria" panose="02040503050406030204" pitchFamily="18" charset="0"/>
              </a:rPr>
              <a:t> [2017], Community Global IP Summit [2017] and over 4000 CBOs</a:t>
            </a:r>
            <a:r>
              <a:rPr lang="en-US" sz="2000" dirty="0">
                <a:latin typeface="Cambria" panose="02040503050406030204" pitchFamily="18" charset="0"/>
              </a:rPr>
              <a:t>.</a:t>
            </a:r>
            <a:endParaRPr lang="en-GB" sz="2000" dirty="0">
              <a:latin typeface="Cambria" panose="02040503050406030204" pitchFamily="18" charset="0"/>
            </a:endParaRPr>
          </a:p>
        </p:txBody>
      </p:sp>
    </p:spTree>
    <p:extLst>
      <p:ext uri="{BB962C8B-B14F-4D97-AF65-F5344CB8AC3E}">
        <p14:creationId xmlns:p14="http://schemas.microsoft.com/office/powerpoint/2010/main" val="129486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4EAD50D-C483-4826-B4E0-4BC5FB2FFDAE}"/>
              </a:ext>
            </a:extLst>
          </p:cNvPr>
          <p:cNvPicPr/>
          <p:nvPr/>
        </p:nvPicPr>
        <p:blipFill rotWithShape="1">
          <a:blip r:embed="rId3" cstate="print"/>
          <a:srcRect l="8581" r="9299"/>
          <a:stretch/>
        </p:blipFill>
        <p:spPr bwMode="auto">
          <a:xfrm>
            <a:off x="-76927" y="113761"/>
            <a:ext cx="9297853" cy="6341316"/>
          </a:xfrm>
          <a:prstGeom prst="rect">
            <a:avLst/>
          </a:prstGeom>
          <a:ln>
            <a:noFill/>
          </a:ln>
          <a:effectLst>
            <a:softEdge rad="112500"/>
          </a:effectLst>
        </p:spPr>
      </p:pic>
      <p:sp>
        <p:nvSpPr>
          <p:cNvPr id="5" name="TextBox 4">
            <a:extLst>
              <a:ext uri="{FF2B5EF4-FFF2-40B4-BE49-F238E27FC236}">
                <a16:creationId xmlns:a16="http://schemas.microsoft.com/office/drawing/2014/main" id="{1971547C-E30F-4ADA-B44C-5DE05C3AFF75}"/>
              </a:ext>
            </a:extLst>
          </p:cNvPr>
          <p:cNvSpPr txBox="1"/>
          <p:nvPr/>
        </p:nvSpPr>
        <p:spPr>
          <a:xfrm>
            <a:off x="705874" y="3824932"/>
            <a:ext cx="2113525" cy="584775"/>
          </a:xfrm>
          <a:prstGeom prst="rect">
            <a:avLst/>
          </a:prstGeom>
          <a:noFill/>
        </p:spPr>
        <p:txBody>
          <a:bodyPr wrap="square" rtlCol="0">
            <a:spAutoFit/>
          </a:bodyPr>
          <a:lstStyle/>
          <a:p>
            <a:r>
              <a:rPr lang="en-US" sz="1600" dirty="0"/>
              <a:t>7 regions</a:t>
            </a:r>
          </a:p>
          <a:p>
            <a:r>
              <a:rPr lang="en-US" sz="1600" dirty="0"/>
              <a:t>n = 1 184 (19/07/18)</a:t>
            </a:r>
          </a:p>
        </p:txBody>
      </p:sp>
      <p:pic>
        <p:nvPicPr>
          <p:cNvPr id="7" name="Picture 6">
            <a:extLst>
              <a:ext uri="{FF2B5EF4-FFF2-40B4-BE49-F238E27FC236}">
                <a16:creationId xmlns:a16="http://schemas.microsoft.com/office/drawing/2014/main" id="{E4F08AA8-9A7C-46A9-B2D9-2C360348F153}"/>
              </a:ext>
            </a:extLst>
          </p:cNvPr>
          <p:cNvPicPr>
            <a:picLocks noChangeAspect="1"/>
          </p:cNvPicPr>
          <p:nvPr/>
        </p:nvPicPr>
        <p:blipFill>
          <a:blip r:embed="rId4"/>
          <a:stretch>
            <a:fillRect/>
          </a:stretch>
        </p:blipFill>
        <p:spPr>
          <a:xfrm>
            <a:off x="125037" y="3824932"/>
            <a:ext cx="529496" cy="529496"/>
          </a:xfrm>
          <a:prstGeom prst="rect">
            <a:avLst/>
          </a:prstGeom>
        </p:spPr>
      </p:pic>
      <p:sp>
        <p:nvSpPr>
          <p:cNvPr id="3" name="Rectangle 2">
            <a:extLst>
              <a:ext uri="{FF2B5EF4-FFF2-40B4-BE49-F238E27FC236}">
                <a16:creationId xmlns:a16="http://schemas.microsoft.com/office/drawing/2014/main" id="{83473CBD-9001-4B0C-A3E4-003AA8C5CA60}"/>
              </a:ext>
            </a:extLst>
          </p:cNvPr>
          <p:cNvSpPr/>
          <p:nvPr/>
        </p:nvSpPr>
        <p:spPr>
          <a:xfrm>
            <a:off x="1332378" y="2752725"/>
            <a:ext cx="1048685" cy="44767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1EFD5CF-E77A-41BE-8CBA-0A9C949878B4}"/>
              </a:ext>
            </a:extLst>
          </p:cNvPr>
          <p:cNvSpPr/>
          <p:nvPr/>
        </p:nvSpPr>
        <p:spPr>
          <a:xfrm>
            <a:off x="4712073" y="1075765"/>
            <a:ext cx="929716" cy="38847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2FFA4B-8184-4977-84A3-D74A6F01328E}"/>
              </a:ext>
            </a:extLst>
          </p:cNvPr>
          <p:cNvSpPr/>
          <p:nvPr/>
        </p:nvSpPr>
        <p:spPr>
          <a:xfrm>
            <a:off x="6974167" y="2064871"/>
            <a:ext cx="929716" cy="38847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1CB7214-0619-44E4-BCE3-534D47CD10E6}"/>
              </a:ext>
            </a:extLst>
          </p:cNvPr>
          <p:cNvSpPr/>
          <p:nvPr/>
        </p:nvSpPr>
        <p:spPr>
          <a:xfrm>
            <a:off x="5817720" y="1380565"/>
            <a:ext cx="929716" cy="38847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AF48BA-3773-4A1E-A359-5540E48E579F}"/>
              </a:ext>
            </a:extLst>
          </p:cNvPr>
          <p:cNvSpPr/>
          <p:nvPr/>
        </p:nvSpPr>
        <p:spPr>
          <a:xfrm>
            <a:off x="5285814" y="3953862"/>
            <a:ext cx="929716" cy="38847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680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61748" y="1167004"/>
            <a:ext cx="8820504" cy="5253286"/>
          </a:xfrm>
          <a:prstGeom prst="rect">
            <a:avLst/>
          </a:prstGeom>
          <a:noFill/>
          <a:ln w="9525">
            <a:noFill/>
            <a:miter lim="800000"/>
            <a:headEnd/>
            <a:tailEnd/>
          </a:ln>
        </p:spPr>
      </p:pic>
      <p:sp>
        <p:nvSpPr>
          <p:cNvPr id="2" name="Oval 1">
            <a:extLst>
              <a:ext uri="{FF2B5EF4-FFF2-40B4-BE49-F238E27FC236}">
                <a16:creationId xmlns:a16="http://schemas.microsoft.com/office/drawing/2014/main" id="{2120CA62-5CDB-F047-848A-F0E774207E74}"/>
              </a:ext>
            </a:extLst>
          </p:cNvPr>
          <p:cNvSpPr/>
          <p:nvPr/>
        </p:nvSpPr>
        <p:spPr>
          <a:xfrm>
            <a:off x="3146319" y="3106994"/>
            <a:ext cx="5963749" cy="13568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re 1">
            <a:extLst>
              <a:ext uri="{FF2B5EF4-FFF2-40B4-BE49-F238E27FC236}">
                <a16:creationId xmlns:a16="http://schemas.microsoft.com/office/drawing/2014/main" id="{3F16E842-5EA2-834D-9A67-AFD4F7BBCA2A}"/>
              </a:ext>
            </a:extLst>
          </p:cNvPr>
          <p:cNvSpPr txBox="1">
            <a:spLocks/>
          </p:cNvSpPr>
          <p:nvPr/>
        </p:nvSpPr>
        <p:spPr>
          <a:xfrm>
            <a:off x="328524" y="318164"/>
            <a:ext cx="8486952" cy="82723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dirty="0"/>
              <a:t>Timely 1st Viral Load After ART Start</a:t>
            </a:r>
            <a:endParaRPr lang="fr-FR" sz="4500" dirty="0"/>
          </a:p>
        </p:txBody>
      </p:sp>
    </p:spTree>
    <p:extLst>
      <p:ext uri="{BB962C8B-B14F-4D97-AF65-F5344CB8AC3E}">
        <p14:creationId xmlns:p14="http://schemas.microsoft.com/office/powerpoint/2010/main" val="48469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4007" y="819388"/>
            <a:ext cx="8093633" cy="857012"/>
          </a:xfrm>
        </p:spPr>
        <p:txBody>
          <a:bodyPr>
            <a:noAutofit/>
          </a:bodyPr>
          <a:lstStyle/>
          <a:p>
            <a:pPr algn="ctr"/>
            <a:br>
              <a:rPr lang="en-US" sz="1500" dirty="0"/>
            </a:br>
            <a:r>
              <a:rPr lang="en-US" sz="1500" i="1" dirty="0"/>
              <a:t>Number of PLHIV that have </a:t>
            </a:r>
            <a:r>
              <a:rPr lang="en-US" sz="1500" b="1" i="1" dirty="0"/>
              <a:t>done a viral load test </a:t>
            </a:r>
            <a:r>
              <a:rPr lang="en-US" sz="1500" i="1" u="sng" dirty="0"/>
              <a:t>compared with</a:t>
            </a:r>
            <a:r>
              <a:rPr lang="en-US" sz="1500" i="1" dirty="0"/>
              <a:t> the Number of PLHIV that </a:t>
            </a:r>
            <a:r>
              <a:rPr lang="en-US" sz="1500" b="1" i="1" dirty="0"/>
              <a:t>received their viral load test result within two weeks </a:t>
            </a:r>
            <a:r>
              <a:rPr lang="en-US" sz="1500" i="1" dirty="0"/>
              <a:t>of taking the test – Cumulative Q1 2018 </a:t>
            </a:r>
            <a:br>
              <a:rPr lang="en-US" sz="1500" dirty="0"/>
            </a:br>
            <a:endParaRPr lang="fr-FR" sz="1500" dirty="0"/>
          </a:p>
        </p:txBody>
      </p:sp>
      <p:graphicFrame>
        <p:nvGraphicFramePr>
          <p:cNvPr id="4" name="Espace réservé du contenu 3"/>
          <p:cNvGraphicFramePr>
            <a:graphicFrameLocks noGrp="1"/>
          </p:cNvGraphicFramePr>
          <p:nvPr>
            <p:ph idx="1"/>
            <p:extLst/>
          </p:nvPr>
        </p:nvGraphicFramePr>
        <p:xfrm>
          <a:off x="743843" y="1143000"/>
          <a:ext cx="7714357" cy="5421243"/>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contenu 2">
            <a:extLst>
              <a:ext uri="{FF2B5EF4-FFF2-40B4-BE49-F238E27FC236}">
                <a16:creationId xmlns:a16="http://schemas.microsoft.com/office/drawing/2014/main" id="{F704FCBC-5FCA-4D42-8A46-773F4F709EFE}"/>
              </a:ext>
            </a:extLst>
          </p:cNvPr>
          <p:cNvSpPr txBox="1">
            <a:spLocks/>
          </p:cNvSpPr>
          <p:nvPr/>
        </p:nvSpPr>
        <p:spPr>
          <a:xfrm>
            <a:off x="2276921" y="1676400"/>
            <a:ext cx="4648200" cy="2743200"/>
          </a:xfrm>
          <a:prstGeom prst="rect">
            <a:avLst/>
          </a:prstGeom>
          <a:ln>
            <a:noFill/>
          </a:ln>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buNone/>
            </a:pPr>
            <a:r>
              <a:rPr lang="en-US" sz="1500" b="1" dirty="0"/>
              <a:t>Qualitative analysis (focus groups) showed: </a:t>
            </a:r>
            <a:endParaRPr lang="en-US" sz="1500" dirty="0">
              <a:solidFill>
                <a:srgbClr val="222222"/>
              </a:solidFill>
              <a:latin typeface="Times New Roman" panose="02020603050405020304" pitchFamily="18" charset="0"/>
              <a:ea typeface="MS Mincho"/>
              <a:cs typeface="Times New Roman" panose="02020603050405020304" pitchFamily="18" charset="0"/>
            </a:endParaRPr>
          </a:p>
          <a:p>
            <a:pPr algn="just">
              <a:lnSpc>
                <a:spcPct val="107000"/>
              </a:lnSpc>
              <a:buFont typeface="Symbol" panose="05050102010706020507" pitchFamily="18" charset="2"/>
              <a:buChar char=""/>
            </a:pPr>
            <a:r>
              <a:rPr lang="en-US" sz="1425" dirty="0"/>
              <a:t>Continuous cases of </a:t>
            </a:r>
            <a:r>
              <a:rPr lang="en-US" sz="1425" dirty="0">
                <a:solidFill>
                  <a:srgbClr val="C53F3B"/>
                </a:solidFill>
              </a:rPr>
              <a:t>stock out</a:t>
            </a:r>
            <a:r>
              <a:rPr lang="en-US" sz="1425" dirty="0"/>
              <a:t> - lab reagents to perform the test (infrequently reported at national level)</a:t>
            </a:r>
          </a:p>
          <a:p>
            <a:pPr algn="just">
              <a:lnSpc>
                <a:spcPct val="107000"/>
              </a:lnSpc>
              <a:buFont typeface="Symbol" panose="05050102010706020507" pitchFamily="18" charset="2"/>
              <a:buChar char=""/>
            </a:pPr>
            <a:r>
              <a:rPr lang="en-US" sz="1425" dirty="0"/>
              <a:t>Low coverage of viral load machines or </a:t>
            </a:r>
            <a:r>
              <a:rPr lang="en-US" sz="1425" dirty="0">
                <a:solidFill>
                  <a:srgbClr val="C53F3B"/>
                </a:solidFill>
              </a:rPr>
              <a:t>low number of tests being performed </a:t>
            </a:r>
            <a:r>
              <a:rPr lang="en-US" sz="1425" dirty="0"/>
              <a:t>despite availability of machines </a:t>
            </a:r>
            <a:r>
              <a:rPr lang="en-US" sz="1425" i="1" dirty="0"/>
              <a:t>(i.e. Mali has 7 testing platforms with capacity to undertake 35,000 tests per year, but only did 1455 in 2017)</a:t>
            </a:r>
            <a:r>
              <a:rPr lang="en-US" sz="1425" dirty="0"/>
              <a:t> </a:t>
            </a:r>
          </a:p>
          <a:p>
            <a:pPr algn="just">
              <a:lnSpc>
                <a:spcPct val="107000"/>
              </a:lnSpc>
              <a:buFont typeface="Symbol" panose="05050102010706020507" pitchFamily="18" charset="2"/>
              <a:buChar char=""/>
            </a:pPr>
            <a:r>
              <a:rPr lang="en-US" sz="1425" dirty="0"/>
              <a:t>Delayed results - average turnaround time for recipients of care to receive results is </a:t>
            </a:r>
            <a:r>
              <a:rPr lang="en-US" sz="1425" dirty="0">
                <a:solidFill>
                  <a:srgbClr val="C53F3B"/>
                </a:solidFill>
              </a:rPr>
              <a:t>4.5 months </a:t>
            </a:r>
            <a:r>
              <a:rPr lang="en-US" sz="1425" dirty="0"/>
              <a:t>(from the time of test) </a:t>
            </a:r>
          </a:p>
          <a:p>
            <a:pPr algn="just">
              <a:lnSpc>
                <a:spcPct val="107000"/>
              </a:lnSpc>
              <a:buFont typeface="Symbol" panose="05050102010706020507" pitchFamily="18" charset="2"/>
              <a:buChar char=""/>
            </a:pPr>
            <a:r>
              <a:rPr lang="en-US" sz="1425" dirty="0"/>
              <a:t>Lack of communication about the importance of the viral load test "</a:t>
            </a:r>
            <a:r>
              <a:rPr lang="en-US" sz="1425" i="1" dirty="0">
                <a:solidFill>
                  <a:srgbClr val="C53F3B"/>
                </a:solidFill>
              </a:rPr>
              <a:t>our peers still do not understand the importance and benefit of a viral load test</a:t>
            </a:r>
            <a:r>
              <a:rPr lang="en-US" sz="1425" dirty="0"/>
              <a:t>"</a:t>
            </a:r>
          </a:p>
        </p:txBody>
      </p:sp>
      <p:sp>
        <p:nvSpPr>
          <p:cNvPr id="6" name="Titre 1">
            <a:extLst>
              <a:ext uri="{FF2B5EF4-FFF2-40B4-BE49-F238E27FC236}">
                <a16:creationId xmlns:a16="http://schemas.microsoft.com/office/drawing/2014/main" id="{F5B1ABCB-C7E0-6A45-9D40-62B86567089A}"/>
              </a:ext>
            </a:extLst>
          </p:cNvPr>
          <p:cNvSpPr txBox="1">
            <a:spLocks/>
          </p:cNvSpPr>
          <p:nvPr/>
        </p:nvSpPr>
        <p:spPr>
          <a:xfrm>
            <a:off x="762000" y="323315"/>
            <a:ext cx="7886700" cy="53012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500" dirty="0"/>
              <a:t>Viral Suppression</a:t>
            </a:r>
            <a:endParaRPr lang="fr-FR" sz="4500" dirty="0"/>
          </a:p>
        </p:txBody>
      </p:sp>
    </p:spTree>
    <p:extLst>
      <p:ext uri="{BB962C8B-B14F-4D97-AF65-F5344CB8AC3E}">
        <p14:creationId xmlns:p14="http://schemas.microsoft.com/office/powerpoint/2010/main" val="10787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a:t>
            </a:r>
          </a:p>
        </p:txBody>
      </p:sp>
      <p:sp>
        <p:nvSpPr>
          <p:cNvPr id="3" name="Content Placeholder 2"/>
          <p:cNvSpPr>
            <a:spLocks noGrp="1"/>
          </p:cNvSpPr>
          <p:nvPr>
            <p:ph idx="1"/>
          </p:nvPr>
        </p:nvSpPr>
        <p:spPr>
          <a:xfrm>
            <a:off x="228600" y="1600200"/>
            <a:ext cx="8839200" cy="4419600"/>
          </a:xfrm>
        </p:spPr>
        <p:txBody>
          <a:bodyPr>
            <a:normAutofit/>
          </a:bodyPr>
          <a:lstStyle/>
          <a:p>
            <a:pPr marL="0" indent="0" algn="ctr">
              <a:buNone/>
            </a:pPr>
            <a:r>
              <a:rPr lang="en-US" dirty="0"/>
              <a:t>“</a:t>
            </a:r>
            <a:r>
              <a:rPr lang="en-US" i="1" dirty="0">
                <a:solidFill>
                  <a:srgbClr val="00B0F0"/>
                </a:solidFill>
              </a:rPr>
              <a:t>We are thinking now that people are taking blood to make money because I have had HIV for 18 years now, and had my blood taken </a:t>
            </a:r>
            <a:r>
              <a:rPr lang="en-US" i="1" u="sng" dirty="0">
                <a:solidFill>
                  <a:srgbClr val="00B0F0"/>
                </a:solidFill>
              </a:rPr>
              <a:t>3</a:t>
            </a:r>
            <a:r>
              <a:rPr lang="en-US" i="1" dirty="0">
                <a:solidFill>
                  <a:srgbClr val="00B0F0"/>
                </a:solidFill>
              </a:rPr>
              <a:t> times and </a:t>
            </a:r>
            <a:r>
              <a:rPr lang="en-US" b="1" i="1" dirty="0">
                <a:solidFill>
                  <a:srgbClr val="00B0F0"/>
                </a:solidFill>
              </a:rPr>
              <a:t>never</a:t>
            </a:r>
            <a:r>
              <a:rPr lang="en-US" i="1" dirty="0">
                <a:solidFill>
                  <a:srgbClr val="00B0F0"/>
                </a:solidFill>
              </a:rPr>
              <a:t> gotten a </a:t>
            </a:r>
            <a:r>
              <a:rPr lang="en-US" i="1" u="sng" dirty="0">
                <a:solidFill>
                  <a:srgbClr val="00B0F0"/>
                </a:solidFill>
              </a:rPr>
              <a:t>result</a:t>
            </a:r>
            <a:r>
              <a:rPr lang="en-US" i="1" dirty="0">
                <a:solidFill>
                  <a:srgbClr val="00B0F0"/>
                </a:solidFill>
              </a:rPr>
              <a:t> for my viral load test. We have no clue what is going on!</a:t>
            </a:r>
            <a:r>
              <a:rPr lang="en-US" i="1" dirty="0"/>
              <a:t>”</a:t>
            </a:r>
            <a:r>
              <a:rPr lang="en-US" i="1" dirty="0">
                <a:solidFill>
                  <a:srgbClr val="00B0F0"/>
                </a:solidFill>
              </a:rPr>
              <a:t> </a:t>
            </a:r>
          </a:p>
          <a:p>
            <a:pPr marL="0" indent="0" algn="ctr">
              <a:buNone/>
            </a:pPr>
            <a:r>
              <a:rPr lang="en-US" sz="2000" b="1" dirty="0"/>
              <a:t>Leader in PHLIV Network, The Gambia</a:t>
            </a:r>
            <a:r>
              <a:rPr lang="en-US" sz="2000" dirty="0"/>
              <a:t>. </a:t>
            </a:r>
          </a:p>
          <a:p>
            <a:pPr marL="0" indent="0" algn="ctr">
              <a:buNone/>
            </a:pPr>
            <a:endParaRPr lang="en-US" dirty="0"/>
          </a:p>
          <a:p>
            <a:pPr marL="0" indent="0" algn="ctr">
              <a:buNone/>
            </a:pPr>
            <a:r>
              <a:rPr lang="en-US" dirty="0"/>
              <a:t>“</a:t>
            </a:r>
            <a:r>
              <a:rPr lang="en-US" i="1" dirty="0">
                <a:solidFill>
                  <a:schemeClr val="accent6">
                    <a:lumMod val="75000"/>
                  </a:schemeClr>
                </a:solidFill>
              </a:rPr>
              <a:t>I don’t know what you are talking about. Third line? The third line is the </a:t>
            </a:r>
            <a:r>
              <a:rPr lang="en-US" b="1" i="1" dirty="0">
                <a:solidFill>
                  <a:schemeClr val="accent6">
                    <a:lumMod val="75000"/>
                  </a:schemeClr>
                </a:solidFill>
              </a:rPr>
              <a:t>graveyard</a:t>
            </a:r>
            <a:r>
              <a:rPr lang="en-US" i="1" dirty="0">
                <a:solidFill>
                  <a:schemeClr val="accent6">
                    <a:lumMod val="75000"/>
                  </a:schemeClr>
                </a:solidFill>
              </a:rPr>
              <a:t>!” </a:t>
            </a:r>
            <a:r>
              <a:rPr lang="en-US" sz="2000" b="1" dirty="0"/>
              <a:t>Leader in PHLIV Network, The Gambia.</a:t>
            </a:r>
            <a:endParaRPr lang="en-US" sz="2000" dirty="0"/>
          </a:p>
          <a:p>
            <a:endParaRPr lang="en-US" dirty="0"/>
          </a:p>
        </p:txBody>
      </p:sp>
    </p:spTree>
    <p:extLst>
      <p:ext uri="{BB962C8B-B14F-4D97-AF65-F5344CB8AC3E}">
        <p14:creationId xmlns:p14="http://schemas.microsoft.com/office/powerpoint/2010/main" val="18988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0800" y="762000"/>
            <a:ext cx="4800600" cy="6019800"/>
          </a:xfrm>
        </p:spPr>
        <p:txBody>
          <a:bodyPr>
            <a:noAutofit/>
          </a:bodyPr>
          <a:lstStyle/>
          <a:p>
            <a:pPr marL="0" lvl="0" indent="0">
              <a:buNone/>
            </a:pPr>
            <a:r>
              <a:rPr lang="en-US" sz="2000" b="1" dirty="0">
                <a:latin typeface="Cambria"/>
                <a:cs typeface="Cambria"/>
              </a:rPr>
              <a:t>GOVERNMENT POLICY WITH NO IMPLEMENTATION</a:t>
            </a:r>
          </a:p>
          <a:p>
            <a:pPr lvl="1"/>
            <a:r>
              <a:rPr lang="en-US" sz="1600" dirty="0">
                <a:latin typeface="Cambria"/>
                <a:cs typeface="Cambria"/>
              </a:rPr>
              <a:t>Two thirds of the 12 countries (8) surveyed, reported the existence of a government policy that mandates providers to conduct routine viral load testing as part of HIV treatment monitoring </a:t>
            </a:r>
            <a:r>
              <a:rPr lang="en-US" sz="1600" b="1" dirty="0">
                <a:latin typeface="Cambria"/>
                <a:cs typeface="Cambria"/>
              </a:rPr>
              <a:t>but only 3 countries were reported to have routine viral load testing</a:t>
            </a:r>
          </a:p>
          <a:p>
            <a:pPr marL="0" lvl="0" indent="0">
              <a:buNone/>
            </a:pPr>
            <a:r>
              <a:rPr lang="en-US" sz="2000" b="1" dirty="0">
                <a:latin typeface="Cambria"/>
                <a:cs typeface="Cambria"/>
              </a:rPr>
              <a:t>LOW HEALTH CARE PROVIDER INITIATIVE</a:t>
            </a:r>
          </a:p>
          <a:p>
            <a:pPr lvl="1"/>
            <a:r>
              <a:rPr lang="en-US" sz="1600" dirty="0">
                <a:latin typeface="Cambria"/>
                <a:cs typeface="Cambria"/>
              </a:rPr>
              <a:t>Almost 60% of countries were reported to have viral load tests that are </a:t>
            </a:r>
            <a:r>
              <a:rPr lang="en-US" sz="1600" b="1" dirty="0">
                <a:latin typeface="Cambria"/>
                <a:cs typeface="Cambria"/>
              </a:rPr>
              <a:t>patient driven </a:t>
            </a:r>
            <a:r>
              <a:rPr lang="en-US" sz="1600" dirty="0">
                <a:latin typeface="Cambria"/>
                <a:cs typeface="Cambria"/>
              </a:rPr>
              <a:t>(not from health care providers)</a:t>
            </a:r>
            <a:endParaRPr lang="en-US" sz="2000" dirty="0">
              <a:latin typeface="Cambria"/>
              <a:cs typeface="Cambria"/>
            </a:endParaRPr>
          </a:p>
          <a:p>
            <a:pPr marL="0" lvl="0" indent="0">
              <a:buNone/>
            </a:pPr>
            <a:r>
              <a:rPr lang="en-US" sz="2000" b="1" dirty="0">
                <a:latin typeface="Cambria"/>
                <a:cs typeface="Cambria"/>
              </a:rPr>
              <a:t>NOT FREE </a:t>
            </a:r>
          </a:p>
          <a:p>
            <a:pPr lvl="1"/>
            <a:r>
              <a:rPr lang="en-US" sz="1600" dirty="0">
                <a:latin typeface="Cambria"/>
                <a:cs typeface="Cambria"/>
              </a:rPr>
              <a:t>Greater than half of the countries surveyed reported that patients accessing VL are asked to </a:t>
            </a:r>
            <a:r>
              <a:rPr lang="en-US" sz="1600" b="1" dirty="0">
                <a:latin typeface="Cambria"/>
                <a:cs typeface="Cambria"/>
              </a:rPr>
              <a:t>pay for the service</a:t>
            </a:r>
            <a:r>
              <a:rPr lang="en-US" sz="1600" dirty="0">
                <a:latin typeface="Cambria"/>
                <a:cs typeface="Cambria"/>
              </a:rPr>
              <a:t> </a:t>
            </a:r>
          </a:p>
          <a:p>
            <a:pPr lvl="1"/>
            <a:r>
              <a:rPr lang="en-US" sz="1600" dirty="0">
                <a:latin typeface="Cambria"/>
                <a:cs typeface="Cambria"/>
              </a:rPr>
              <a:t>Most countries reported that patients also have to </a:t>
            </a:r>
            <a:r>
              <a:rPr lang="en-US" sz="1600" b="1" dirty="0">
                <a:latin typeface="Cambria"/>
                <a:cs typeface="Cambria"/>
              </a:rPr>
              <a:t>pay for genotype testing </a:t>
            </a:r>
            <a:r>
              <a:rPr lang="en-US" sz="1600" dirty="0">
                <a:latin typeface="Cambria"/>
                <a:cs typeface="Cambria"/>
              </a:rPr>
              <a:t>if available</a:t>
            </a:r>
          </a:p>
        </p:txBody>
      </p:sp>
      <p:sp>
        <p:nvSpPr>
          <p:cNvPr id="7" name="Title 1"/>
          <p:cNvSpPr>
            <a:spLocks noGrp="1"/>
          </p:cNvSpPr>
          <p:nvPr>
            <p:ph type="title"/>
          </p:nvPr>
        </p:nvSpPr>
        <p:spPr>
          <a:xfrm>
            <a:off x="0" y="172356"/>
            <a:ext cx="9144000" cy="609600"/>
          </a:xfrm>
        </p:spPr>
        <p:txBody>
          <a:bodyPr>
            <a:normAutofit/>
          </a:bodyPr>
          <a:lstStyle/>
          <a:p>
            <a:pPr algn="ctr"/>
            <a:r>
              <a:rPr lang="en-US" sz="3500" b="1" dirty="0">
                <a:latin typeface="Cambria"/>
                <a:cs typeface="Cambria"/>
              </a:rPr>
              <a:t>INSIGHTS on Viral Load Testing (2015)</a:t>
            </a:r>
          </a:p>
        </p:txBody>
      </p:sp>
      <p:sp>
        <p:nvSpPr>
          <p:cNvPr id="21" name="Content Placeholder 2">
            <a:extLst>
              <a:ext uri="{FF2B5EF4-FFF2-40B4-BE49-F238E27FC236}">
                <a16:creationId xmlns:a16="http://schemas.microsoft.com/office/drawing/2014/main" id="{C085F773-B778-A646-B9D6-C159844A40EF}"/>
              </a:ext>
            </a:extLst>
          </p:cNvPr>
          <p:cNvSpPr txBox="1">
            <a:spLocks/>
          </p:cNvSpPr>
          <p:nvPr/>
        </p:nvSpPr>
        <p:spPr>
          <a:xfrm>
            <a:off x="4724400" y="845456"/>
            <a:ext cx="4267200" cy="60125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000" b="1" dirty="0">
                <a:latin typeface="Cambria"/>
                <a:cs typeface="Cambria"/>
              </a:rPr>
              <a:t>UNCLEAR HOW TO GET A TEST</a:t>
            </a:r>
          </a:p>
          <a:p>
            <a:pPr lvl="1"/>
            <a:r>
              <a:rPr lang="en-US" sz="1600" dirty="0">
                <a:latin typeface="Cambria"/>
                <a:cs typeface="Cambria"/>
              </a:rPr>
              <a:t>The </a:t>
            </a:r>
            <a:r>
              <a:rPr lang="en-US" sz="1600" b="1" dirty="0">
                <a:latin typeface="Cambria"/>
                <a:cs typeface="Cambria"/>
              </a:rPr>
              <a:t>steps</a:t>
            </a:r>
            <a:r>
              <a:rPr lang="en-US" sz="1600" dirty="0">
                <a:latin typeface="Cambria"/>
                <a:cs typeface="Cambria"/>
              </a:rPr>
              <a:t> involved in viral load testing vary widely within and among countries and remain </a:t>
            </a:r>
            <a:r>
              <a:rPr lang="en-US" sz="1600" b="1" dirty="0">
                <a:latin typeface="Cambria"/>
                <a:cs typeface="Cambria"/>
              </a:rPr>
              <a:t>unclear</a:t>
            </a:r>
          </a:p>
          <a:p>
            <a:pPr marL="0" indent="0">
              <a:buFont typeface="Arial" panose="020B0604020202020204" pitchFamily="34" charset="0"/>
              <a:buNone/>
            </a:pPr>
            <a:r>
              <a:rPr lang="en-US" sz="2000" b="1" dirty="0">
                <a:latin typeface="Cambria"/>
                <a:cs typeface="Cambria"/>
              </a:rPr>
              <a:t>INCONSISTENT RESULT TURNAROUND TIME</a:t>
            </a:r>
          </a:p>
          <a:p>
            <a:pPr lvl="1"/>
            <a:r>
              <a:rPr lang="en-US" sz="1600" dirty="0">
                <a:latin typeface="Cambria"/>
                <a:cs typeface="Cambria"/>
              </a:rPr>
              <a:t>The time it takes to receive VLT results varies by country ranging from 1 to 5 weeks to several months</a:t>
            </a:r>
          </a:p>
          <a:p>
            <a:pPr lvl="1"/>
            <a:r>
              <a:rPr lang="en-US" sz="1600" b="1" dirty="0">
                <a:latin typeface="Cambria"/>
                <a:cs typeface="Cambria"/>
              </a:rPr>
              <a:t>All countries report stock outs of test kits and/or commodities related to VL testing within the past 12 months </a:t>
            </a:r>
          </a:p>
          <a:p>
            <a:pPr lvl="1"/>
            <a:r>
              <a:rPr lang="en-US" sz="1600" dirty="0">
                <a:latin typeface="Cambria"/>
                <a:cs typeface="Cambria"/>
              </a:rPr>
              <a:t>Surveys report that countries suffer from delays in results due to staff leave, and stock outs</a:t>
            </a:r>
          </a:p>
          <a:p>
            <a:pPr lvl="1"/>
            <a:r>
              <a:rPr lang="en-US" sz="1600" dirty="0">
                <a:latin typeface="Cambria"/>
                <a:cs typeface="Cambria"/>
              </a:rPr>
              <a:t>11 out 12 countries do not use electronic or mobile technologies to relay readiness of results to patients.</a:t>
            </a:r>
          </a:p>
        </p:txBody>
      </p:sp>
    </p:spTree>
    <p:extLst>
      <p:ext uri="{BB962C8B-B14F-4D97-AF65-F5344CB8AC3E}">
        <p14:creationId xmlns:p14="http://schemas.microsoft.com/office/powerpoint/2010/main" val="693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308100"/>
            <a:ext cx="8839200" cy="4889500"/>
          </a:xfrm>
        </p:spPr>
        <p:txBody>
          <a:bodyPr>
            <a:normAutofit fontScale="77500" lnSpcReduction="20000"/>
          </a:bodyPr>
          <a:lstStyle/>
          <a:p>
            <a:r>
              <a:rPr lang="en-US" sz="3900" dirty="0">
                <a:latin typeface="Cambria" panose="02040503050406030204" pitchFamily="18" charset="0"/>
                <a:cs typeface="Calibri Light" panose="020F0302020204030204" pitchFamily="34" charset="0"/>
              </a:rPr>
              <a:t>VL load availability is only part of the equation – it must be </a:t>
            </a:r>
            <a:r>
              <a:rPr lang="en-US" sz="3900" b="1" dirty="0">
                <a:latin typeface="Cambria" panose="02040503050406030204" pitchFamily="18" charset="0"/>
                <a:cs typeface="Calibri Light" panose="020F0302020204030204" pitchFamily="34" charset="0"/>
              </a:rPr>
              <a:t>implemented</a:t>
            </a:r>
            <a:r>
              <a:rPr lang="en-US" sz="3900" dirty="0">
                <a:latin typeface="Cambria" panose="02040503050406030204" pitchFamily="18" charset="0"/>
                <a:cs typeface="Calibri Light" panose="020F0302020204030204" pitchFamily="34" charset="0"/>
              </a:rPr>
              <a:t>, and implemented </a:t>
            </a:r>
            <a:r>
              <a:rPr lang="en-US" sz="3900" b="1" dirty="0">
                <a:latin typeface="Cambria" panose="02040503050406030204" pitchFamily="18" charset="0"/>
                <a:cs typeface="Calibri Light" panose="020F0302020204030204" pitchFamily="34" charset="0"/>
              </a:rPr>
              <a:t>with</a:t>
            </a:r>
            <a:r>
              <a:rPr lang="en-US" sz="3900" dirty="0">
                <a:latin typeface="Cambria" panose="02040503050406030204" pitchFamily="18" charset="0"/>
                <a:cs typeface="Calibri Light" panose="020F0302020204030204" pitchFamily="34" charset="0"/>
              </a:rPr>
              <a:t> treatment education and adherence support:</a:t>
            </a:r>
          </a:p>
          <a:p>
            <a:pPr lvl="1"/>
            <a:r>
              <a:rPr lang="en-US" sz="3100" dirty="0">
                <a:latin typeface="Cambria" panose="02040503050406030204" pitchFamily="18" charset="0"/>
                <a:cs typeface="Calibri Light" panose="020F0302020204030204" pitchFamily="34" charset="0"/>
              </a:rPr>
              <a:t>Patients </a:t>
            </a:r>
            <a:r>
              <a:rPr lang="en-US" sz="3100" u="sng" dirty="0">
                <a:latin typeface="Cambria" panose="02040503050406030204" pitchFamily="18" charset="0"/>
                <a:cs typeface="Calibri Light" panose="020F0302020204030204" pitchFamily="34" charset="0"/>
              </a:rPr>
              <a:t>need to</a:t>
            </a:r>
            <a:r>
              <a:rPr lang="en-US" sz="3100" dirty="0">
                <a:latin typeface="Cambria" panose="02040503050406030204" pitchFamily="18" charset="0"/>
                <a:cs typeface="Calibri Light" panose="020F0302020204030204" pitchFamily="34" charset="0"/>
              </a:rPr>
              <a:t> and </a:t>
            </a:r>
            <a:r>
              <a:rPr lang="en-US" sz="3100" u="sng" dirty="0">
                <a:latin typeface="Cambria" panose="02040503050406030204" pitchFamily="18" charset="0"/>
                <a:cs typeface="Calibri Light" panose="020F0302020204030204" pitchFamily="34" charset="0"/>
              </a:rPr>
              <a:t>have a right</a:t>
            </a:r>
            <a:r>
              <a:rPr lang="en-US" sz="3100" dirty="0">
                <a:latin typeface="Cambria" panose="02040503050406030204" pitchFamily="18" charset="0"/>
                <a:cs typeface="Calibri Light" panose="020F0302020204030204" pitchFamily="34" charset="0"/>
              </a:rPr>
              <a:t> to understand what their viral load tests mean </a:t>
            </a:r>
          </a:p>
          <a:p>
            <a:pPr lvl="1"/>
            <a:r>
              <a:rPr lang="en-US" sz="3100" dirty="0">
                <a:latin typeface="Cambria" panose="02040503050406030204" pitchFamily="18" charset="0"/>
                <a:cs typeface="Calibri Light" panose="020F0302020204030204" pitchFamily="34" charset="0"/>
              </a:rPr>
              <a:t>Poor support (counseling, social/community/peer) will likely have implications for adherence and ultimately resistance </a:t>
            </a:r>
          </a:p>
          <a:p>
            <a:endParaRPr lang="en-US" sz="3900" dirty="0">
              <a:latin typeface="Cambria" panose="02040503050406030204" pitchFamily="18" charset="0"/>
              <a:cs typeface="Calibri Light" panose="020F0302020204030204" pitchFamily="34" charset="0"/>
            </a:endParaRPr>
          </a:p>
          <a:p>
            <a:r>
              <a:rPr lang="en-US" sz="3900" dirty="0">
                <a:latin typeface="Cambria" panose="02040503050406030204" pitchFamily="18" charset="0"/>
                <a:cs typeface="Calibri Light" panose="020F0302020204030204" pitchFamily="34" charset="0"/>
              </a:rPr>
              <a:t>Confusion among </a:t>
            </a:r>
            <a:r>
              <a:rPr lang="en-US" sz="3900" b="1" dirty="0">
                <a:latin typeface="Cambria" panose="02040503050406030204" pitchFamily="18" charset="0"/>
                <a:cs typeface="Calibri Light" panose="020F0302020204030204" pitchFamily="34" charset="0"/>
              </a:rPr>
              <a:t>health care workers </a:t>
            </a:r>
            <a:r>
              <a:rPr lang="en-US" sz="3900" dirty="0">
                <a:latin typeface="Cambria" panose="02040503050406030204" pitchFamily="18" charset="0"/>
                <a:cs typeface="Calibri Light" panose="020F0302020204030204" pitchFamily="34" charset="0"/>
              </a:rPr>
              <a:t>and recipients of care about:</a:t>
            </a:r>
          </a:p>
          <a:p>
            <a:pPr lvl="1"/>
            <a:r>
              <a:rPr lang="en-US" sz="3500" dirty="0">
                <a:latin typeface="Cambria" panose="02040503050406030204" pitchFamily="18" charset="0"/>
                <a:cs typeface="Calibri Light" panose="020F0302020204030204" pitchFamily="34" charset="0"/>
              </a:rPr>
              <a:t>use of and need for CD4, VL, </a:t>
            </a:r>
          </a:p>
          <a:p>
            <a:pPr lvl="1"/>
            <a:r>
              <a:rPr lang="en-US" sz="3500" dirty="0">
                <a:latin typeface="Cambria" panose="02040503050406030204" pitchFamily="18" charset="0"/>
                <a:cs typeface="Calibri Light" panose="020F0302020204030204" pitchFamily="34" charset="0"/>
              </a:rPr>
              <a:t>meaning of detectable vs suppression (1000, 200, U=U)</a:t>
            </a:r>
          </a:p>
        </p:txBody>
      </p:sp>
      <p:sp>
        <p:nvSpPr>
          <p:cNvPr id="4" name="Title 1">
            <a:extLst>
              <a:ext uri="{FF2B5EF4-FFF2-40B4-BE49-F238E27FC236}">
                <a16:creationId xmlns:a16="http://schemas.microsoft.com/office/drawing/2014/main" id="{BF7FA52D-E7A2-4D4C-A473-3FA581B8C4DD}"/>
              </a:ext>
            </a:extLst>
          </p:cNvPr>
          <p:cNvSpPr>
            <a:spLocks noGrp="1"/>
          </p:cNvSpPr>
          <p:nvPr>
            <p:ph type="title"/>
          </p:nvPr>
        </p:nvSpPr>
        <p:spPr>
          <a:xfrm>
            <a:off x="0" y="342900"/>
            <a:ext cx="9144000" cy="609600"/>
          </a:xfrm>
        </p:spPr>
        <p:txBody>
          <a:bodyPr>
            <a:normAutofit/>
          </a:bodyPr>
          <a:lstStyle/>
          <a:p>
            <a:pPr algn="ctr"/>
            <a:r>
              <a:rPr lang="en-US" sz="3500" b="1" dirty="0">
                <a:latin typeface="Cambria"/>
                <a:cs typeface="Cambria"/>
              </a:rPr>
              <a:t>INSIGHTS on Viral Load Testing (2015)</a:t>
            </a:r>
          </a:p>
        </p:txBody>
      </p:sp>
    </p:spTree>
    <p:extLst>
      <p:ext uri="{BB962C8B-B14F-4D97-AF65-F5344CB8AC3E}">
        <p14:creationId xmlns:p14="http://schemas.microsoft.com/office/powerpoint/2010/main" val="119355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TotalTime>
  <Words>1521</Words>
  <Application>Microsoft Macintosh PowerPoint</Application>
  <PresentationFormat>On-screen Show (4:3)</PresentationFormat>
  <Paragraphs>114</Paragraphs>
  <Slides>14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Mincho</vt:lpstr>
      <vt:lpstr>Arial</vt:lpstr>
      <vt:lpstr>Calibri</vt:lpstr>
      <vt:lpstr>Calibri Light</vt:lpstr>
      <vt:lpstr>Cambria</vt:lpstr>
      <vt:lpstr>Symbol</vt:lpstr>
      <vt:lpstr>Times New Roman</vt:lpstr>
      <vt:lpstr>Wingdings</vt:lpstr>
      <vt:lpstr>Office Theme</vt:lpstr>
      <vt:lpstr>Is this still a debate?</vt:lpstr>
      <vt:lpstr>About ITPC</vt:lpstr>
      <vt:lpstr>COMMUNITY PERSPECTIVES</vt:lpstr>
      <vt:lpstr>PowerPoint Presentation</vt:lpstr>
      <vt:lpstr>PowerPoint Presentation</vt:lpstr>
      <vt:lpstr> Number of PLHIV that have done a viral load test compared with the Number of PLHIV that received their viral load test result within two weeks of taking the test – Cumulative Q1 2018  </vt:lpstr>
      <vt:lpstr>Perspectives</vt:lpstr>
      <vt:lpstr>INSIGHTS on Viral Load Testing (2015)</vt:lpstr>
      <vt:lpstr>INSIGHTS on Viral Load Testing (2015)</vt:lpstr>
      <vt:lpstr>INSIGHTS on Viral Load Testing (2015)</vt:lpstr>
      <vt:lpstr>What VL testing means for communities</vt:lpstr>
      <vt:lpstr>Summary </vt:lpstr>
      <vt:lpstr> FIGURE IT OUT!    GIVE US ONE, CLEAR MESSAGE</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Trisa Taro</dc:creator>
  <cp:lastModifiedBy>Solange Baptiste</cp:lastModifiedBy>
  <cp:revision>75</cp:revision>
  <dcterms:created xsi:type="dcterms:W3CDTF">2018-07-20T17:08:56Z</dcterms:created>
  <dcterms:modified xsi:type="dcterms:W3CDTF">2018-07-25T04:42:58Z</dcterms:modified>
</cp:coreProperties>
</file>